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43891200" cy="32918400"/>
  <p:notesSz cx="6858000" cy="9144000"/>
  <p:defaultTextStyle>
    <a:defPPr>
      <a:defRPr lang="en-US"/>
    </a:defPPr>
    <a:lvl1pPr marL="0" algn="l" defTabSz="3686861" rtl="0" eaLnBrk="1" latinLnBrk="0" hangingPunct="1">
      <a:defRPr sz="7258" kern="1200">
        <a:solidFill>
          <a:schemeClr val="tx1"/>
        </a:solidFill>
        <a:latin typeface="+mn-lt"/>
        <a:ea typeface="+mn-ea"/>
        <a:cs typeface="+mn-cs"/>
      </a:defRPr>
    </a:lvl1pPr>
    <a:lvl2pPr marL="1843430" algn="l" defTabSz="3686861" rtl="0" eaLnBrk="1" latinLnBrk="0" hangingPunct="1">
      <a:defRPr sz="7258" kern="1200">
        <a:solidFill>
          <a:schemeClr val="tx1"/>
        </a:solidFill>
        <a:latin typeface="+mn-lt"/>
        <a:ea typeface="+mn-ea"/>
        <a:cs typeface="+mn-cs"/>
      </a:defRPr>
    </a:lvl2pPr>
    <a:lvl3pPr marL="3686861" algn="l" defTabSz="3686861" rtl="0" eaLnBrk="1" latinLnBrk="0" hangingPunct="1">
      <a:defRPr sz="7258" kern="1200">
        <a:solidFill>
          <a:schemeClr val="tx1"/>
        </a:solidFill>
        <a:latin typeface="+mn-lt"/>
        <a:ea typeface="+mn-ea"/>
        <a:cs typeface="+mn-cs"/>
      </a:defRPr>
    </a:lvl3pPr>
    <a:lvl4pPr marL="5530291" algn="l" defTabSz="3686861" rtl="0" eaLnBrk="1" latinLnBrk="0" hangingPunct="1">
      <a:defRPr sz="7258" kern="1200">
        <a:solidFill>
          <a:schemeClr val="tx1"/>
        </a:solidFill>
        <a:latin typeface="+mn-lt"/>
        <a:ea typeface="+mn-ea"/>
        <a:cs typeface="+mn-cs"/>
      </a:defRPr>
    </a:lvl4pPr>
    <a:lvl5pPr marL="7373722" algn="l" defTabSz="3686861" rtl="0" eaLnBrk="1" latinLnBrk="0" hangingPunct="1">
      <a:defRPr sz="7258" kern="1200">
        <a:solidFill>
          <a:schemeClr val="tx1"/>
        </a:solidFill>
        <a:latin typeface="+mn-lt"/>
        <a:ea typeface="+mn-ea"/>
        <a:cs typeface="+mn-cs"/>
      </a:defRPr>
    </a:lvl5pPr>
    <a:lvl6pPr marL="9217152" algn="l" defTabSz="3686861" rtl="0" eaLnBrk="1" latinLnBrk="0" hangingPunct="1">
      <a:defRPr sz="7258" kern="1200">
        <a:solidFill>
          <a:schemeClr val="tx1"/>
        </a:solidFill>
        <a:latin typeface="+mn-lt"/>
        <a:ea typeface="+mn-ea"/>
        <a:cs typeface="+mn-cs"/>
      </a:defRPr>
    </a:lvl6pPr>
    <a:lvl7pPr marL="11060582" algn="l" defTabSz="3686861" rtl="0" eaLnBrk="1" latinLnBrk="0" hangingPunct="1">
      <a:defRPr sz="7258" kern="1200">
        <a:solidFill>
          <a:schemeClr val="tx1"/>
        </a:solidFill>
        <a:latin typeface="+mn-lt"/>
        <a:ea typeface="+mn-ea"/>
        <a:cs typeface="+mn-cs"/>
      </a:defRPr>
    </a:lvl7pPr>
    <a:lvl8pPr marL="12904013" algn="l" defTabSz="3686861" rtl="0" eaLnBrk="1" latinLnBrk="0" hangingPunct="1">
      <a:defRPr sz="7258" kern="1200">
        <a:solidFill>
          <a:schemeClr val="tx1"/>
        </a:solidFill>
        <a:latin typeface="+mn-lt"/>
        <a:ea typeface="+mn-ea"/>
        <a:cs typeface="+mn-cs"/>
      </a:defRPr>
    </a:lvl8pPr>
    <a:lvl9pPr marL="14747443" algn="l" defTabSz="3686861" rtl="0" eaLnBrk="1" latinLnBrk="0" hangingPunct="1">
      <a:defRPr sz="7258"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60000"/>
    <a:srgbClr val="FFE8CB"/>
    <a:srgbClr val="FFF4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p:scale>
          <a:sx n="10" d="100"/>
          <a:sy n="10" d="100"/>
        </p:scale>
        <p:origin x="1819" y="42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5387342"/>
            <a:ext cx="37307520" cy="11460480"/>
          </a:xfrm>
        </p:spPr>
        <p:txBody>
          <a:bodyPr anchor="b"/>
          <a:lstStyle>
            <a:lvl1pPr algn="ctr">
              <a:defRPr sz="28800"/>
            </a:lvl1pPr>
          </a:lstStyle>
          <a:p>
            <a:r>
              <a:rPr lang="en-US" smtClean="0"/>
              <a:t>Click to edit Master title style</a:t>
            </a:r>
            <a:endParaRPr lang="en-US" dirty="0"/>
          </a:p>
        </p:txBody>
      </p:sp>
      <p:sp>
        <p:nvSpPr>
          <p:cNvPr id="3" name="Subtitle 2"/>
          <p:cNvSpPr>
            <a:spLocks noGrp="1"/>
          </p:cNvSpPr>
          <p:nvPr>
            <p:ph type="subTitle" idx="1"/>
          </p:nvPr>
        </p:nvSpPr>
        <p:spPr>
          <a:xfrm>
            <a:off x="5486400" y="17289782"/>
            <a:ext cx="32918400" cy="7947658"/>
          </a:xfrm>
        </p:spPr>
        <p:txBody>
          <a:bodyPr/>
          <a:lstStyle>
            <a:lvl1pPr marL="0" indent="0" algn="ctr">
              <a:buNone/>
              <a:defRPr sz="11520"/>
            </a:lvl1pPr>
            <a:lvl2pPr marL="2194560" indent="0" algn="ctr">
              <a:buNone/>
              <a:defRPr sz="9600"/>
            </a:lvl2pPr>
            <a:lvl3pPr marL="4389120" indent="0" algn="ctr">
              <a:buNone/>
              <a:defRPr sz="8640"/>
            </a:lvl3pPr>
            <a:lvl4pPr marL="6583680" indent="0" algn="ctr">
              <a:buNone/>
              <a:defRPr sz="7680"/>
            </a:lvl4pPr>
            <a:lvl5pPr marL="8778240" indent="0" algn="ctr">
              <a:buNone/>
              <a:defRPr sz="7680"/>
            </a:lvl5pPr>
            <a:lvl6pPr marL="10972800" indent="0" algn="ctr">
              <a:buNone/>
              <a:defRPr sz="7680"/>
            </a:lvl6pPr>
            <a:lvl7pPr marL="13167360" indent="0" algn="ctr">
              <a:buNone/>
              <a:defRPr sz="7680"/>
            </a:lvl7pPr>
            <a:lvl8pPr marL="15361920" indent="0" algn="ctr">
              <a:buNone/>
              <a:defRPr sz="7680"/>
            </a:lvl8pPr>
            <a:lvl9pPr marL="17556480" indent="0" algn="ctr">
              <a:buNone/>
              <a:defRPr sz="768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3CB452D-CC7A-42CB-8451-8CD1A033C518}" type="datetimeFigureOut">
              <a:rPr lang="en-US" smtClean="0"/>
              <a:t>4/27/2017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F67F7A-4199-4B45-AFCD-170DF4E55756}" type="slidenum">
              <a:rPr lang="en-US" smtClean="0"/>
              <a:t>‹#›</a:t>
            </a:fld>
            <a:endParaRPr lang="en-US"/>
          </a:p>
        </p:txBody>
      </p:sp>
    </p:spTree>
    <p:extLst>
      <p:ext uri="{BB962C8B-B14F-4D97-AF65-F5344CB8AC3E}">
        <p14:creationId xmlns:p14="http://schemas.microsoft.com/office/powerpoint/2010/main" val="21861562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3CB452D-CC7A-42CB-8451-8CD1A033C518}" type="datetimeFigureOut">
              <a:rPr lang="en-US" smtClean="0"/>
              <a:t>4/27/2017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F67F7A-4199-4B45-AFCD-170DF4E55756}" type="slidenum">
              <a:rPr lang="en-US" smtClean="0"/>
              <a:t>‹#›</a:t>
            </a:fld>
            <a:endParaRPr lang="en-US"/>
          </a:p>
        </p:txBody>
      </p:sp>
    </p:spTree>
    <p:extLst>
      <p:ext uri="{BB962C8B-B14F-4D97-AF65-F5344CB8AC3E}">
        <p14:creationId xmlns:p14="http://schemas.microsoft.com/office/powerpoint/2010/main" val="23588795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409642" y="1752600"/>
            <a:ext cx="9464040" cy="2789682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017522" y="1752600"/>
            <a:ext cx="27843480" cy="2789682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3CB452D-CC7A-42CB-8451-8CD1A033C518}" type="datetimeFigureOut">
              <a:rPr lang="en-US" smtClean="0"/>
              <a:t>4/27/2017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F67F7A-4199-4B45-AFCD-170DF4E55756}" type="slidenum">
              <a:rPr lang="en-US" smtClean="0"/>
              <a:t>‹#›</a:t>
            </a:fld>
            <a:endParaRPr lang="en-US"/>
          </a:p>
        </p:txBody>
      </p:sp>
    </p:spTree>
    <p:extLst>
      <p:ext uri="{BB962C8B-B14F-4D97-AF65-F5344CB8AC3E}">
        <p14:creationId xmlns:p14="http://schemas.microsoft.com/office/powerpoint/2010/main" val="13025514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3CB452D-CC7A-42CB-8451-8CD1A033C518}" type="datetimeFigureOut">
              <a:rPr lang="en-US" smtClean="0"/>
              <a:t>4/27/2017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F67F7A-4199-4B45-AFCD-170DF4E55756}" type="slidenum">
              <a:rPr lang="en-US" smtClean="0"/>
              <a:t>‹#›</a:t>
            </a:fld>
            <a:endParaRPr lang="en-US"/>
          </a:p>
        </p:txBody>
      </p:sp>
    </p:spTree>
    <p:extLst>
      <p:ext uri="{BB962C8B-B14F-4D97-AF65-F5344CB8AC3E}">
        <p14:creationId xmlns:p14="http://schemas.microsoft.com/office/powerpoint/2010/main" val="34108668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94662" y="8206749"/>
            <a:ext cx="37856160" cy="13693138"/>
          </a:xfrm>
        </p:spPr>
        <p:txBody>
          <a:bodyPr anchor="b"/>
          <a:lstStyle>
            <a:lvl1pPr>
              <a:defRPr sz="28800"/>
            </a:lvl1pPr>
          </a:lstStyle>
          <a:p>
            <a:r>
              <a:rPr lang="en-US" smtClean="0"/>
              <a:t>Click to edit Master title style</a:t>
            </a:r>
            <a:endParaRPr lang="en-US" dirty="0"/>
          </a:p>
        </p:txBody>
      </p:sp>
      <p:sp>
        <p:nvSpPr>
          <p:cNvPr id="3" name="Text Placeholder 2"/>
          <p:cNvSpPr>
            <a:spLocks noGrp="1"/>
          </p:cNvSpPr>
          <p:nvPr>
            <p:ph type="body" idx="1"/>
          </p:nvPr>
        </p:nvSpPr>
        <p:spPr>
          <a:xfrm>
            <a:off x="2994662" y="22029429"/>
            <a:ext cx="37856160" cy="7200898"/>
          </a:xfrm>
        </p:spPr>
        <p:txBody>
          <a:bodyPr/>
          <a:lstStyle>
            <a:lvl1pPr marL="0" indent="0">
              <a:buNone/>
              <a:defRPr sz="11520">
                <a:solidFill>
                  <a:schemeClr val="tx1"/>
                </a:solidFill>
              </a:defRPr>
            </a:lvl1pPr>
            <a:lvl2pPr marL="2194560" indent="0">
              <a:buNone/>
              <a:defRPr sz="9600">
                <a:solidFill>
                  <a:schemeClr val="tx1">
                    <a:tint val="75000"/>
                  </a:schemeClr>
                </a:solidFill>
              </a:defRPr>
            </a:lvl2pPr>
            <a:lvl3pPr marL="4389120" indent="0">
              <a:buNone/>
              <a:defRPr sz="8640">
                <a:solidFill>
                  <a:schemeClr val="tx1">
                    <a:tint val="75000"/>
                  </a:schemeClr>
                </a:solidFill>
              </a:defRPr>
            </a:lvl3pPr>
            <a:lvl4pPr marL="6583680" indent="0">
              <a:buNone/>
              <a:defRPr sz="7680">
                <a:solidFill>
                  <a:schemeClr val="tx1">
                    <a:tint val="75000"/>
                  </a:schemeClr>
                </a:solidFill>
              </a:defRPr>
            </a:lvl4pPr>
            <a:lvl5pPr marL="8778240" indent="0">
              <a:buNone/>
              <a:defRPr sz="7680">
                <a:solidFill>
                  <a:schemeClr val="tx1">
                    <a:tint val="75000"/>
                  </a:schemeClr>
                </a:solidFill>
              </a:defRPr>
            </a:lvl5pPr>
            <a:lvl6pPr marL="10972800" indent="0">
              <a:buNone/>
              <a:defRPr sz="7680">
                <a:solidFill>
                  <a:schemeClr val="tx1">
                    <a:tint val="75000"/>
                  </a:schemeClr>
                </a:solidFill>
              </a:defRPr>
            </a:lvl6pPr>
            <a:lvl7pPr marL="13167360" indent="0">
              <a:buNone/>
              <a:defRPr sz="7680">
                <a:solidFill>
                  <a:schemeClr val="tx1">
                    <a:tint val="75000"/>
                  </a:schemeClr>
                </a:solidFill>
              </a:defRPr>
            </a:lvl7pPr>
            <a:lvl8pPr marL="15361920" indent="0">
              <a:buNone/>
              <a:defRPr sz="7680">
                <a:solidFill>
                  <a:schemeClr val="tx1">
                    <a:tint val="75000"/>
                  </a:schemeClr>
                </a:solidFill>
              </a:defRPr>
            </a:lvl8pPr>
            <a:lvl9pPr marL="17556480" indent="0">
              <a:buNone/>
              <a:defRPr sz="768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3CB452D-CC7A-42CB-8451-8CD1A033C518}" type="datetimeFigureOut">
              <a:rPr lang="en-US" smtClean="0"/>
              <a:t>4/27/2017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F67F7A-4199-4B45-AFCD-170DF4E55756}" type="slidenum">
              <a:rPr lang="en-US" smtClean="0"/>
              <a:t>‹#›</a:t>
            </a:fld>
            <a:endParaRPr lang="en-US"/>
          </a:p>
        </p:txBody>
      </p:sp>
    </p:spTree>
    <p:extLst>
      <p:ext uri="{BB962C8B-B14F-4D97-AF65-F5344CB8AC3E}">
        <p14:creationId xmlns:p14="http://schemas.microsoft.com/office/powerpoint/2010/main" val="625202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3017520" y="8763000"/>
            <a:ext cx="18653760" cy="208864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22219920" y="8763000"/>
            <a:ext cx="18653760" cy="208864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3CB452D-CC7A-42CB-8451-8CD1A033C518}" type="datetimeFigureOut">
              <a:rPr lang="en-US" smtClean="0"/>
              <a:t>4/27/2017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F67F7A-4199-4B45-AFCD-170DF4E55756}" type="slidenum">
              <a:rPr lang="en-US" smtClean="0"/>
              <a:t>‹#›</a:t>
            </a:fld>
            <a:endParaRPr lang="en-US"/>
          </a:p>
        </p:txBody>
      </p:sp>
    </p:spTree>
    <p:extLst>
      <p:ext uri="{BB962C8B-B14F-4D97-AF65-F5344CB8AC3E}">
        <p14:creationId xmlns:p14="http://schemas.microsoft.com/office/powerpoint/2010/main" val="41509820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023237" y="1752607"/>
            <a:ext cx="37856160" cy="6362702"/>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3023242" y="8069582"/>
            <a:ext cx="18568032"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smtClean="0"/>
              <a:t>Click to edit Master text styles</a:t>
            </a:r>
          </a:p>
        </p:txBody>
      </p:sp>
      <p:sp>
        <p:nvSpPr>
          <p:cNvPr id="4" name="Content Placeholder 3"/>
          <p:cNvSpPr>
            <a:spLocks noGrp="1"/>
          </p:cNvSpPr>
          <p:nvPr>
            <p:ph sz="half" idx="2"/>
          </p:nvPr>
        </p:nvSpPr>
        <p:spPr>
          <a:xfrm>
            <a:off x="3023242" y="12024360"/>
            <a:ext cx="18568032" cy="176860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22219922" y="8069582"/>
            <a:ext cx="18659477"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smtClean="0"/>
              <a:t>Click to edit Master text styles</a:t>
            </a:r>
          </a:p>
        </p:txBody>
      </p:sp>
      <p:sp>
        <p:nvSpPr>
          <p:cNvPr id="6" name="Content Placeholder 5"/>
          <p:cNvSpPr>
            <a:spLocks noGrp="1"/>
          </p:cNvSpPr>
          <p:nvPr>
            <p:ph sz="quarter" idx="4"/>
          </p:nvPr>
        </p:nvSpPr>
        <p:spPr>
          <a:xfrm>
            <a:off x="22219922" y="12024360"/>
            <a:ext cx="18659477" cy="176860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3CB452D-CC7A-42CB-8451-8CD1A033C518}" type="datetimeFigureOut">
              <a:rPr lang="en-US" smtClean="0"/>
              <a:t>4/27/2017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7F67F7A-4199-4B45-AFCD-170DF4E55756}" type="slidenum">
              <a:rPr lang="en-US" smtClean="0"/>
              <a:t>‹#›</a:t>
            </a:fld>
            <a:endParaRPr lang="en-US"/>
          </a:p>
        </p:txBody>
      </p:sp>
    </p:spTree>
    <p:extLst>
      <p:ext uri="{BB962C8B-B14F-4D97-AF65-F5344CB8AC3E}">
        <p14:creationId xmlns:p14="http://schemas.microsoft.com/office/powerpoint/2010/main" val="4184204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3CB452D-CC7A-42CB-8451-8CD1A033C518}" type="datetimeFigureOut">
              <a:rPr lang="en-US" smtClean="0"/>
              <a:t>4/27/2017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7F67F7A-4199-4B45-AFCD-170DF4E55756}" type="slidenum">
              <a:rPr lang="en-US" smtClean="0"/>
              <a:t>‹#›</a:t>
            </a:fld>
            <a:endParaRPr lang="en-US"/>
          </a:p>
        </p:txBody>
      </p:sp>
    </p:spTree>
    <p:extLst>
      <p:ext uri="{BB962C8B-B14F-4D97-AF65-F5344CB8AC3E}">
        <p14:creationId xmlns:p14="http://schemas.microsoft.com/office/powerpoint/2010/main" val="26600645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CB452D-CC7A-42CB-8451-8CD1A033C518}" type="datetimeFigureOut">
              <a:rPr lang="en-US" smtClean="0"/>
              <a:t>4/27/2017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7F67F7A-4199-4B45-AFCD-170DF4E55756}" type="slidenum">
              <a:rPr lang="en-US" smtClean="0"/>
              <a:t>‹#›</a:t>
            </a:fld>
            <a:endParaRPr lang="en-US"/>
          </a:p>
        </p:txBody>
      </p:sp>
    </p:spTree>
    <p:extLst>
      <p:ext uri="{BB962C8B-B14F-4D97-AF65-F5344CB8AC3E}">
        <p14:creationId xmlns:p14="http://schemas.microsoft.com/office/powerpoint/2010/main" val="13648906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smtClean="0"/>
              <a:t>Click to edit Master title style</a:t>
            </a:r>
            <a:endParaRPr lang="en-US" dirty="0"/>
          </a:p>
        </p:txBody>
      </p:sp>
      <p:sp>
        <p:nvSpPr>
          <p:cNvPr id="3" name="Content Placeholder 2"/>
          <p:cNvSpPr>
            <a:spLocks noGrp="1"/>
          </p:cNvSpPr>
          <p:nvPr>
            <p:ph idx="1"/>
          </p:nvPr>
        </p:nvSpPr>
        <p:spPr>
          <a:xfrm>
            <a:off x="18659477" y="4739647"/>
            <a:ext cx="22219920" cy="23393400"/>
          </a:xfrm>
        </p:spPr>
        <p:txBody>
          <a:bodyPr/>
          <a:lstStyle>
            <a:lvl1pPr>
              <a:defRPr sz="15360"/>
            </a:lvl1pPr>
            <a:lvl2pPr>
              <a:defRPr sz="13440"/>
            </a:lvl2pPr>
            <a:lvl3pPr>
              <a:defRPr sz="11520"/>
            </a:lvl3pPr>
            <a:lvl4pPr>
              <a:defRPr sz="9600"/>
            </a:lvl4pPr>
            <a:lvl5pPr>
              <a:defRPr sz="9600"/>
            </a:lvl5pPr>
            <a:lvl6pPr>
              <a:defRPr sz="9600"/>
            </a:lvl6pPr>
            <a:lvl7pPr>
              <a:defRPr sz="9600"/>
            </a:lvl7pPr>
            <a:lvl8pPr>
              <a:defRPr sz="9600"/>
            </a:lvl8pPr>
            <a:lvl9pPr>
              <a:defRPr sz="9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3CB452D-CC7A-42CB-8451-8CD1A033C518}" type="datetimeFigureOut">
              <a:rPr lang="en-US" smtClean="0"/>
              <a:t>4/27/2017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F67F7A-4199-4B45-AFCD-170DF4E55756}" type="slidenum">
              <a:rPr lang="en-US" smtClean="0"/>
              <a:t>‹#›</a:t>
            </a:fld>
            <a:endParaRPr lang="en-US"/>
          </a:p>
        </p:txBody>
      </p:sp>
    </p:spTree>
    <p:extLst>
      <p:ext uri="{BB962C8B-B14F-4D97-AF65-F5344CB8AC3E}">
        <p14:creationId xmlns:p14="http://schemas.microsoft.com/office/powerpoint/2010/main" val="5934297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8659477" y="4739647"/>
            <a:ext cx="22219920" cy="23393400"/>
          </a:xfrm>
        </p:spPr>
        <p:txBody>
          <a:bodyPr anchor="t"/>
          <a:lstStyle>
            <a:lvl1pPr marL="0" indent="0">
              <a:buNone/>
              <a:defRPr sz="15360"/>
            </a:lvl1pPr>
            <a:lvl2pPr marL="2194560" indent="0">
              <a:buNone/>
              <a:defRPr sz="13440"/>
            </a:lvl2pPr>
            <a:lvl3pPr marL="4389120" indent="0">
              <a:buNone/>
              <a:defRPr sz="1152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r>
              <a:rPr lang="en-US" smtClean="0"/>
              <a:t>Click icon to add picture</a:t>
            </a:r>
            <a:endParaRPr lang="en-US" dirty="0"/>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3CB452D-CC7A-42CB-8451-8CD1A033C518}" type="datetimeFigureOut">
              <a:rPr lang="en-US" smtClean="0"/>
              <a:t>4/27/2017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F67F7A-4199-4B45-AFCD-170DF4E55756}" type="slidenum">
              <a:rPr lang="en-US" smtClean="0"/>
              <a:t>‹#›</a:t>
            </a:fld>
            <a:endParaRPr lang="en-US"/>
          </a:p>
        </p:txBody>
      </p:sp>
    </p:spTree>
    <p:extLst>
      <p:ext uri="{BB962C8B-B14F-4D97-AF65-F5344CB8AC3E}">
        <p14:creationId xmlns:p14="http://schemas.microsoft.com/office/powerpoint/2010/main" val="2980936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17520" y="1752607"/>
            <a:ext cx="37856160" cy="636270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3017520" y="8763000"/>
            <a:ext cx="37856160" cy="2088642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017520" y="30510487"/>
            <a:ext cx="9875520" cy="1752600"/>
          </a:xfrm>
          <a:prstGeom prst="rect">
            <a:avLst/>
          </a:prstGeom>
        </p:spPr>
        <p:txBody>
          <a:bodyPr vert="horz" lIns="91440" tIns="45720" rIns="91440" bIns="45720" rtlCol="0" anchor="ctr"/>
          <a:lstStyle>
            <a:lvl1pPr algn="l">
              <a:defRPr sz="5760">
                <a:solidFill>
                  <a:schemeClr val="tx1">
                    <a:tint val="75000"/>
                  </a:schemeClr>
                </a:solidFill>
              </a:defRPr>
            </a:lvl1pPr>
          </a:lstStyle>
          <a:p>
            <a:fld id="{93CB452D-CC7A-42CB-8451-8CD1A033C518}" type="datetimeFigureOut">
              <a:rPr lang="en-US" smtClean="0"/>
              <a:t>4/27/2017</a:t>
            </a:fld>
            <a:endParaRPr lang="en-US"/>
          </a:p>
        </p:txBody>
      </p:sp>
      <p:sp>
        <p:nvSpPr>
          <p:cNvPr id="5" name="Footer Placeholder 4"/>
          <p:cNvSpPr>
            <a:spLocks noGrp="1"/>
          </p:cNvSpPr>
          <p:nvPr>
            <p:ph type="ftr" sz="quarter" idx="3"/>
          </p:nvPr>
        </p:nvSpPr>
        <p:spPr>
          <a:xfrm>
            <a:off x="14538960" y="30510487"/>
            <a:ext cx="14813280" cy="1752600"/>
          </a:xfrm>
          <a:prstGeom prst="rect">
            <a:avLst/>
          </a:prstGeom>
        </p:spPr>
        <p:txBody>
          <a:bodyPr vert="horz" lIns="91440" tIns="45720" rIns="91440" bIns="45720" rtlCol="0" anchor="ctr"/>
          <a:lstStyle>
            <a:lvl1pPr algn="ctr">
              <a:defRPr sz="57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0998160" y="30510487"/>
            <a:ext cx="9875520" cy="1752600"/>
          </a:xfrm>
          <a:prstGeom prst="rect">
            <a:avLst/>
          </a:prstGeom>
        </p:spPr>
        <p:txBody>
          <a:bodyPr vert="horz" lIns="91440" tIns="45720" rIns="91440" bIns="45720" rtlCol="0" anchor="ctr"/>
          <a:lstStyle>
            <a:lvl1pPr algn="r">
              <a:defRPr sz="5760">
                <a:solidFill>
                  <a:schemeClr val="tx1">
                    <a:tint val="75000"/>
                  </a:schemeClr>
                </a:solidFill>
              </a:defRPr>
            </a:lvl1pPr>
          </a:lstStyle>
          <a:p>
            <a:fld id="{A7F67F7A-4199-4B45-AFCD-170DF4E55756}" type="slidenum">
              <a:rPr lang="en-US" smtClean="0"/>
              <a:t>‹#›</a:t>
            </a:fld>
            <a:endParaRPr lang="en-US"/>
          </a:p>
        </p:txBody>
      </p:sp>
    </p:spTree>
    <p:extLst>
      <p:ext uri="{BB962C8B-B14F-4D97-AF65-F5344CB8AC3E}">
        <p14:creationId xmlns:p14="http://schemas.microsoft.com/office/powerpoint/2010/main" val="30233887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389120" rtl="0" eaLnBrk="1" latinLnBrk="0" hangingPunct="1">
        <a:lnSpc>
          <a:spcPct val="90000"/>
        </a:lnSpc>
        <a:spcBef>
          <a:spcPct val="0"/>
        </a:spcBef>
        <a:buNone/>
        <a:defRPr sz="21120" kern="1200">
          <a:solidFill>
            <a:schemeClr val="tx1"/>
          </a:solidFill>
          <a:latin typeface="+mj-lt"/>
          <a:ea typeface="+mj-ea"/>
          <a:cs typeface="+mj-cs"/>
        </a:defRPr>
      </a:lvl1pPr>
    </p:titleStyle>
    <p:body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p:bodyStyle>
    <p:otherStyle>
      <a:defPPr>
        <a:defRPr lang="en-US"/>
      </a:defPPr>
      <a:lvl1pPr marL="0" algn="l" defTabSz="4389120" rtl="0" eaLnBrk="1" latinLnBrk="0" hangingPunct="1">
        <a:defRPr sz="8640" kern="1200">
          <a:solidFill>
            <a:schemeClr val="tx1"/>
          </a:solidFill>
          <a:latin typeface="+mn-lt"/>
          <a:ea typeface="+mn-ea"/>
          <a:cs typeface="+mn-cs"/>
        </a:defRPr>
      </a:lvl1pPr>
      <a:lvl2pPr marL="2194560" algn="l" defTabSz="4389120" rtl="0" eaLnBrk="1" latinLnBrk="0" hangingPunct="1">
        <a:defRPr sz="8640" kern="1200">
          <a:solidFill>
            <a:schemeClr val="tx1"/>
          </a:solidFill>
          <a:latin typeface="+mn-lt"/>
          <a:ea typeface="+mn-ea"/>
          <a:cs typeface="+mn-cs"/>
        </a:defRPr>
      </a:lvl2pPr>
      <a:lvl3pPr marL="4389120" algn="l" defTabSz="4389120" rtl="0" eaLnBrk="1" latinLnBrk="0" hangingPunct="1">
        <a:defRPr sz="8640" kern="1200">
          <a:solidFill>
            <a:schemeClr val="tx1"/>
          </a:solidFill>
          <a:latin typeface="+mn-lt"/>
          <a:ea typeface="+mn-ea"/>
          <a:cs typeface="+mn-cs"/>
        </a:defRPr>
      </a:lvl3pPr>
      <a:lvl4pPr marL="6583680" algn="l" defTabSz="4389120" rtl="0" eaLnBrk="1" latinLnBrk="0" hangingPunct="1">
        <a:defRPr sz="8640" kern="1200">
          <a:solidFill>
            <a:schemeClr val="tx1"/>
          </a:solidFill>
          <a:latin typeface="+mn-lt"/>
          <a:ea typeface="+mn-ea"/>
          <a:cs typeface="+mn-cs"/>
        </a:defRPr>
      </a:lvl4pPr>
      <a:lvl5pPr marL="8778240" algn="l" defTabSz="4389120" rtl="0" eaLnBrk="1" latinLnBrk="0" hangingPunct="1">
        <a:defRPr sz="8640" kern="1200">
          <a:solidFill>
            <a:schemeClr val="tx1"/>
          </a:solidFill>
          <a:latin typeface="+mn-lt"/>
          <a:ea typeface="+mn-ea"/>
          <a:cs typeface="+mn-cs"/>
        </a:defRPr>
      </a:lvl5pPr>
      <a:lvl6pPr marL="10972800" algn="l" defTabSz="4389120" rtl="0" eaLnBrk="1" latinLnBrk="0" hangingPunct="1">
        <a:defRPr sz="8640" kern="1200">
          <a:solidFill>
            <a:schemeClr val="tx1"/>
          </a:solidFill>
          <a:latin typeface="+mn-lt"/>
          <a:ea typeface="+mn-ea"/>
          <a:cs typeface="+mn-cs"/>
        </a:defRPr>
      </a:lvl6pPr>
      <a:lvl7pPr marL="13167360" algn="l" defTabSz="4389120" rtl="0" eaLnBrk="1" latinLnBrk="0" hangingPunct="1">
        <a:defRPr sz="8640" kern="1200">
          <a:solidFill>
            <a:schemeClr val="tx1"/>
          </a:solidFill>
          <a:latin typeface="+mn-lt"/>
          <a:ea typeface="+mn-ea"/>
          <a:cs typeface="+mn-cs"/>
        </a:defRPr>
      </a:lvl7pPr>
      <a:lvl8pPr marL="15361920" algn="l" defTabSz="4389120" rtl="0" eaLnBrk="1" latinLnBrk="0" hangingPunct="1">
        <a:defRPr sz="8640" kern="1200">
          <a:solidFill>
            <a:schemeClr val="tx1"/>
          </a:solidFill>
          <a:latin typeface="+mn-lt"/>
          <a:ea typeface="+mn-ea"/>
          <a:cs typeface="+mn-cs"/>
        </a:defRPr>
      </a:lvl8pPr>
      <a:lvl9pPr marL="17556480" algn="l" defTabSz="4389120" rtl="0" eaLnBrk="1" latinLnBrk="0" hangingPunct="1">
        <a:defRPr sz="8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0" name="Picture 79"/>
          <p:cNvPicPr/>
          <p:nvPr/>
        </p:nvPicPr>
        <p:blipFill rotWithShape="1">
          <a:blip r:embed="rId2">
            <a:extLst>
              <a:ext uri="{28A0092B-C50C-407E-A947-70E740481C1C}">
                <a14:useLocalDpi xmlns:a14="http://schemas.microsoft.com/office/drawing/2010/main" val="0"/>
              </a:ext>
            </a:extLst>
          </a:blip>
          <a:srcRect r="6068"/>
          <a:stretch/>
        </p:blipFill>
        <p:spPr>
          <a:xfrm>
            <a:off x="34952716" y="8512409"/>
            <a:ext cx="7160308" cy="6990482"/>
          </a:xfrm>
          <a:prstGeom prst="rect">
            <a:avLst/>
          </a:prstGeom>
          <a:ln w="152400">
            <a:solidFill>
              <a:srgbClr val="960000"/>
            </a:solidFill>
          </a:ln>
          <a:effectLst>
            <a:outerShdw blurRad="152400" dist="152400" dir="18900000" algn="bl" rotWithShape="0">
              <a:prstClr val="black">
                <a:alpha val="70000"/>
              </a:prstClr>
            </a:outerShdw>
          </a:effectLst>
        </p:spPr>
      </p:pic>
      <p:sp>
        <p:nvSpPr>
          <p:cNvPr id="4" name="TextBox 3"/>
          <p:cNvSpPr txBox="1"/>
          <p:nvPr/>
        </p:nvSpPr>
        <p:spPr>
          <a:xfrm>
            <a:off x="0" y="-285750"/>
            <a:ext cx="43891200" cy="4247317"/>
          </a:xfrm>
          <a:prstGeom prst="rect">
            <a:avLst/>
          </a:prstGeom>
          <a:gradFill flip="none" rotWithShape="1">
            <a:gsLst>
              <a:gs pos="30000">
                <a:srgbClr val="960000">
                  <a:shade val="30000"/>
                  <a:satMod val="115000"/>
                </a:srgbClr>
              </a:gs>
              <a:gs pos="50000">
                <a:srgbClr val="960000">
                  <a:shade val="67500"/>
                  <a:satMod val="115000"/>
                </a:srgbClr>
              </a:gs>
              <a:gs pos="100000">
                <a:srgbClr val="960000">
                  <a:shade val="100000"/>
                  <a:satMod val="115000"/>
                </a:srgbClr>
              </a:gs>
            </a:gsLst>
            <a:lin ang="2700000" scaled="1"/>
            <a:tileRect/>
          </a:gradFill>
        </p:spPr>
        <p:txBody>
          <a:bodyPr wrap="square" lIns="457200" tIns="457200" rIns="457200" bIns="457200" rtlCol="0">
            <a:spAutoFit/>
          </a:bodyPr>
          <a:lstStyle/>
          <a:p>
            <a:pPr algn="ctr">
              <a:lnSpc>
                <a:spcPct val="150000"/>
              </a:lnSpc>
            </a:pPr>
            <a:r>
              <a:rPr lang="en-US" sz="9600" dirty="0" smtClean="0">
                <a:solidFill>
                  <a:srgbClr val="FFC000"/>
                </a:solidFill>
                <a:latin typeface="Britannic Bold" panose="020B0903060703020204" pitchFamily="34" charset="0"/>
              </a:rPr>
              <a:t>Unary Positional Computing</a:t>
            </a:r>
          </a:p>
          <a:p>
            <a:pPr algn="ctr">
              <a:lnSpc>
                <a:spcPct val="150000"/>
              </a:lnSpc>
            </a:pPr>
            <a:r>
              <a:rPr lang="en-US" sz="4800" dirty="0" smtClean="0">
                <a:solidFill>
                  <a:srgbClr val="FFC000"/>
                </a:solidFill>
                <a:latin typeface="Verdana" panose="020B0604030504040204" pitchFamily="34" charset="0"/>
                <a:ea typeface="Verdana" panose="020B0604030504040204" pitchFamily="34" charset="0"/>
                <a:cs typeface="Verdana" panose="020B0604030504040204" pitchFamily="34" charset="0"/>
              </a:rPr>
              <a:t>McKenzie van der Hagen, Marc Riedel</a:t>
            </a:r>
            <a:endParaRPr lang="en-US" sz="4800" dirty="0">
              <a:solidFill>
                <a:srgbClr val="FFC000"/>
              </a:solidFill>
              <a:latin typeface="Verdana" panose="020B0604030504040204" pitchFamily="34" charset="0"/>
              <a:ea typeface="Verdana" panose="020B0604030504040204" pitchFamily="34" charset="0"/>
              <a:cs typeface="Verdana" panose="020B0604030504040204" pitchFamily="34" charset="0"/>
            </a:endParaRPr>
          </a:p>
        </p:txBody>
      </p:sp>
      <p:sp>
        <p:nvSpPr>
          <p:cNvPr id="5" name="TextBox 4"/>
          <p:cNvSpPr txBox="1"/>
          <p:nvPr/>
        </p:nvSpPr>
        <p:spPr>
          <a:xfrm>
            <a:off x="0" y="3901583"/>
            <a:ext cx="43891200" cy="1661993"/>
          </a:xfrm>
          <a:prstGeom prst="rect">
            <a:avLst/>
          </a:prstGeom>
          <a:solidFill>
            <a:srgbClr val="FFC000"/>
          </a:solidFill>
        </p:spPr>
        <p:txBody>
          <a:bodyPr wrap="square" lIns="457200" tIns="457200" rIns="457200" bIns="457200" rtlCol="0">
            <a:spAutoFit/>
          </a:bodyPr>
          <a:lstStyle/>
          <a:p>
            <a:pPr algn="ctr"/>
            <a:r>
              <a:rPr lang="en-US" sz="4800" dirty="0" smtClean="0">
                <a:solidFill>
                  <a:srgbClr val="960000"/>
                </a:solidFill>
                <a:latin typeface="Verdana" panose="020B0604030504040204" pitchFamily="34" charset="0"/>
                <a:ea typeface="Verdana" panose="020B0604030504040204" pitchFamily="34" charset="0"/>
                <a:cs typeface="Verdana" panose="020B0604030504040204" pitchFamily="34" charset="0"/>
              </a:rPr>
              <a:t>University of Minnesota    |    Department of Electrical and Computer Engineering</a:t>
            </a:r>
            <a:endParaRPr lang="en-US" sz="4800" dirty="0">
              <a:solidFill>
                <a:srgbClr val="960000"/>
              </a:solidFill>
              <a:latin typeface="Verdana" panose="020B0604030504040204" pitchFamily="34" charset="0"/>
              <a:ea typeface="Verdana" panose="020B0604030504040204" pitchFamily="34" charset="0"/>
              <a:cs typeface="Verdana" panose="020B0604030504040204" pitchFamily="34" charset="0"/>
            </a:endParaRPr>
          </a:p>
        </p:txBody>
      </p:sp>
      <p:cxnSp>
        <p:nvCxnSpPr>
          <p:cNvPr id="7" name="Straight Connector 6"/>
          <p:cNvCxnSpPr/>
          <p:nvPr/>
        </p:nvCxnSpPr>
        <p:spPr>
          <a:xfrm>
            <a:off x="876300" y="18274475"/>
            <a:ext cx="20307300" cy="203333"/>
          </a:xfrm>
          <a:prstGeom prst="line">
            <a:avLst/>
          </a:prstGeom>
          <a:ln w="635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H="1">
            <a:off x="24728017" y="6139380"/>
            <a:ext cx="172500" cy="25941393"/>
          </a:xfrm>
          <a:prstGeom prst="line">
            <a:avLst/>
          </a:prstGeom>
          <a:ln w="63500">
            <a:solidFill>
              <a:srgbClr val="FFC000"/>
            </a:solidFill>
          </a:ln>
        </p:spPr>
        <p:style>
          <a:lnRef idx="1">
            <a:schemeClr val="accent1"/>
          </a:lnRef>
          <a:fillRef idx="0">
            <a:schemeClr val="accent1"/>
          </a:fillRef>
          <a:effectRef idx="0">
            <a:schemeClr val="accent1"/>
          </a:effectRef>
          <a:fontRef idx="minor">
            <a:schemeClr val="tx1"/>
          </a:fontRef>
        </p:style>
      </p:cxnSp>
      <p:grpSp>
        <p:nvGrpSpPr>
          <p:cNvPr id="13" name="Group 12"/>
          <p:cNvGrpSpPr/>
          <p:nvPr/>
        </p:nvGrpSpPr>
        <p:grpSpPr>
          <a:xfrm>
            <a:off x="990600" y="18673398"/>
            <a:ext cx="11364527" cy="1330421"/>
            <a:chOff x="742950" y="7162800"/>
            <a:chExt cx="11364527" cy="1330421"/>
          </a:xfrm>
        </p:grpSpPr>
        <p:sp>
          <p:nvSpPr>
            <p:cNvPr id="9" name="Oval 8"/>
            <p:cNvSpPr/>
            <p:nvPr/>
          </p:nvSpPr>
          <p:spPr>
            <a:xfrm>
              <a:off x="742950" y="7162800"/>
              <a:ext cx="1362378" cy="1330421"/>
            </a:xfrm>
            <a:prstGeom prst="ellipse">
              <a:avLst/>
            </a:prstGeom>
            <a:solidFill>
              <a:srgbClr val="960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952500" y="7334250"/>
              <a:ext cx="962327" cy="1006571"/>
            </a:xfrm>
            <a:prstGeom prst="ellipse">
              <a:avLst/>
            </a:prstGeom>
            <a:solidFill>
              <a:schemeClr val="bg1"/>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1088287" y="7325158"/>
              <a:ext cx="731290" cy="1015663"/>
            </a:xfrm>
            <a:prstGeom prst="rect">
              <a:avLst/>
            </a:prstGeom>
            <a:noFill/>
          </p:spPr>
          <p:txBody>
            <a:bodyPr wrap="none" rtlCol="0">
              <a:spAutoFit/>
            </a:bodyPr>
            <a:lstStyle/>
            <a:p>
              <a:r>
                <a:rPr lang="en-US" sz="6000" b="1" dirty="0">
                  <a:solidFill>
                    <a:srgbClr val="960000"/>
                  </a:solidFill>
                  <a:latin typeface="Verdana" panose="020B0604030504040204" pitchFamily="34" charset="0"/>
                  <a:ea typeface="Verdana" panose="020B0604030504040204" pitchFamily="34" charset="0"/>
                  <a:cs typeface="Verdana" panose="020B0604030504040204" pitchFamily="34" charset="0"/>
                </a:rPr>
                <a:t>3</a:t>
              </a:r>
            </a:p>
          </p:txBody>
        </p:sp>
        <p:sp>
          <p:nvSpPr>
            <p:cNvPr id="12" name="TextBox 11"/>
            <p:cNvSpPr txBox="1"/>
            <p:nvPr/>
          </p:nvSpPr>
          <p:spPr>
            <a:xfrm>
              <a:off x="2307487" y="7287058"/>
              <a:ext cx="9799990" cy="1015663"/>
            </a:xfrm>
            <a:prstGeom prst="rect">
              <a:avLst/>
            </a:prstGeom>
            <a:noFill/>
          </p:spPr>
          <p:txBody>
            <a:bodyPr wrap="none" rtlCol="0">
              <a:spAutoFit/>
            </a:bodyPr>
            <a:lstStyle/>
            <a:p>
              <a:r>
                <a:rPr lang="en-US" sz="6000" dirty="0" smtClean="0">
                  <a:solidFill>
                    <a:srgbClr val="960000"/>
                  </a:solidFill>
                  <a:latin typeface="Verdana" panose="020B0604030504040204" pitchFamily="34" charset="0"/>
                  <a:ea typeface="Verdana" panose="020B0604030504040204" pitchFamily="34" charset="0"/>
                  <a:cs typeface="Verdana" panose="020B0604030504040204" pitchFamily="34" charset="0"/>
                </a:rPr>
                <a:t>Computational Hardware</a:t>
              </a:r>
              <a:endParaRPr lang="en-US" sz="6000" dirty="0">
                <a:solidFill>
                  <a:srgbClr val="960000"/>
                </a:solidFill>
                <a:latin typeface="Verdana" panose="020B0604030504040204" pitchFamily="34" charset="0"/>
                <a:ea typeface="Verdana" panose="020B0604030504040204" pitchFamily="34" charset="0"/>
                <a:cs typeface="Verdana" panose="020B0604030504040204" pitchFamily="34" charset="0"/>
              </a:endParaRPr>
            </a:p>
          </p:txBody>
        </p:sp>
      </p:grpSp>
      <p:grpSp>
        <p:nvGrpSpPr>
          <p:cNvPr id="14" name="Group 13"/>
          <p:cNvGrpSpPr/>
          <p:nvPr/>
        </p:nvGrpSpPr>
        <p:grpSpPr>
          <a:xfrm>
            <a:off x="13570754" y="5967930"/>
            <a:ext cx="7570155" cy="1330421"/>
            <a:chOff x="742950" y="7162800"/>
            <a:chExt cx="7570155" cy="1330421"/>
          </a:xfrm>
        </p:grpSpPr>
        <p:sp>
          <p:nvSpPr>
            <p:cNvPr id="15" name="Oval 14"/>
            <p:cNvSpPr/>
            <p:nvPr/>
          </p:nvSpPr>
          <p:spPr>
            <a:xfrm>
              <a:off x="742950" y="7162800"/>
              <a:ext cx="1362378" cy="1330421"/>
            </a:xfrm>
            <a:prstGeom prst="ellipse">
              <a:avLst/>
            </a:prstGeom>
            <a:solidFill>
              <a:srgbClr val="960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952500" y="7334250"/>
              <a:ext cx="962327" cy="1006571"/>
            </a:xfrm>
            <a:prstGeom prst="ellipse">
              <a:avLst/>
            </a:prstGeom>
            <a:solidFill>
              <a:schemeClr val="bg1"/>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1088287" y="7325158"/>
              <a:ext cx="731290" cy="1015663"/>
            </a:xfrm>
            <a:prstGeom prst="rect">
              <a:avLst/>
            </a:prstGeom>
            <a:noFill/>
          </p:spPr>
          <p:txBody>
            <a:bodyPr wrap="none" rtlCol="0">
              <a:spAutoFit/>
            </a:bodyPr>
            <a:lstStyle/>
            <a:p>
              <a:r>
                <a:rPr lang="en-US" sz="6000" b="1" dirty="0">
                  <a:solidFill>
                    <a:srgbClr val="960000"/>
                  </a:solidFill>
                  <a:latin typeface="Verdana" panose="020B0604030504040204" pitchFamily="34" charset="0"/>
                  <a:ea typeface="Verdana" panose="020B0604030504040204" pitchFamily="34" charset="0"/>
                  <a:cs typeface="Verdana" panose="020B0604030504040204" pitchFamily="34" charset="0"/>
                </a:rPr>
                <a:t>2</a:t>
              </a:r>
            </a:p>
          </p:txBody>
        </p:sp>
        <p:sp>
          <p:nvSpPr>
            <p:cNvPr id="18" name="TextBox 17"/>
            <p:cNvSpPr txBox="1"/>
            <p:nvPr/>
          </p:nvSpPr>
          <p:spPr>
            <a:xfrm>
              <a:off x="2307487" y="7287058"/>
              <a:ext cx="6005618" cy="1015663"/>
            </a:xfrm>
            <a:prstGeom prst="rect">
              <a:avLst/>
            </a:prstGeom>
            <a:noFill/>
          </p:spPr>
          <p:txBody>
            <a:bodyPr wrap="none" rtlCol="0">
              <a:spAutoFit/>
            </a:bodyPr>
            <a:lstStyle/>
            <a:p>
              <a:r>
                <a:rPr lang="en-US" sz="6000" dirty="0" smtClean="0">
                  <a:solidFill>
                    <a:srgbClr val="960000"/>
                  </a:solidFill>
                  <a:latin typeface="Verdana" panose="020B0604030504040204" pitchFamily="34" charset="0"/>
                  <a:ea typeface="Verdana" panose="020B0604030504040204" pitchFamily="34" charset="0"/>
                  <a:cs typeface="Verdana" panose="020B0604030504040204" pitchFamily="34" charset="0"/>
                </a:rPr>
                <a:t>Representation</a:t>
              </a:r>
              <a:endParaRPr lang="en-US" sz="6000" dirty="0">
                <a:solidFill>
                  <a:srgbClr val="960000"/>
                </a:solidFill>
                <a:latin typeface="Verdana" panose="020B0604030504040204" pitchFamily="34" charset="0"/>
                <a:ea typeface="Verdana" panose="020B0604030504040204" pitchFamily="34" charset="0"/>
                <a:cs typeface="Verdana" panose="020B0604030504040204" pitchFamily="34" charset="0"/>
              </a:endParaRPr>
            </a:p>
          </p:txBody>
        </p:sp>
      </p:grpSp>
      <p:grpSp>
        <p:nvGrpSpPr>
          <p:cNvPr id="19" name="Group 18"/>
          <p:cNvGrpSpPr/>
          <p:nvPr/>
        </p:nvGrpSpPr>
        <p:grpSpPr>
          <a:xfrm>
            <a:off x="876300" y="5808298"/>
            <a:ext cx="6494092" cy="1330421"/>
            <a:chOff x="742950" y="7162800"/>
            <a:chExt cx="6494092" cy="1330421"/>
          </a:xfrm>
        </p:grpSpPr>
        <p:sp>
          <p:nvSpPr>
            <p:cNvPr id="20" name="Oval 19"/>
            <p:cNvSpPr/>
            <p:nvPr/>
          </p:nvSpPr>
          <p:spPr>
            <a:xfrm>
              <a:off x="742950" y="7162800"/>
              <a:ext cx="1362378" cy="1330421"/>
            </a:xfrm>
            <a:prstGeom prst="ellipse">
              <a:avLst/>
            </a:prstGeom>
            <a:solidFill>
              <a:srgbClr val="960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952500" y="7334250"/>
              <a:ext cx="962327" cy="1006571"/>
            </a:xfrm>
            <a:prstGeom prst="ellipse">
              <a:avLst/>
            </a:prstGeom>
            <a:solidFill>
              <a:schemeClr val="bg1"/>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p:cNvSpPr txBox="1"/>
            <p:nvPr/>
          </p:nvSpPr>
          <p:spPr>
            <a:xfrm>
              <a:off x="1088287" y="7325158"/>
              <a:ext cx="731290" cy="1015663"/>
            </a:xfrm>
            <a:prstGeom prst="rect">
              <a:avLst/>
            </a:prstGeom>
            <a:noFill/>
          </p:spPr>
          <p:txBody>
            <a:bodyPr wrap="none" rtlCol="0">
              <a:spAutoFit/>
            </a:bodyPr>
            <a:lstStyle/>
            <a:p>
              <a:r>
                <a:rPr lang="en-US" sz="6000" b="1" dirty="0" smtClean="0">
                  <a:solidFill>
                    <a:srgbClr val="960000"/>
                  </a:solidFill>
                  <a:latin typeface="Verdana" panose="020B0604030504040204" pitchFamily="34" charset="0"/>
                  <a:ea typeface="Verdana" panose="020B0604030504040204" pitchFamily="34" charset="0"/>
                  <a:cs typeface="Verdana" panose="020B0604030504040204" pitchFamily="34" charset="0"/>
                </a:rPr>
                <a:t>1</a:t>
              </a:r>
              <a:endParaRPr lang="en-US" sz="6000" b="1" dirty="0">
                <a:solidFill>
                  <a:srgbClr val="960000"/>
                </a:solidFill>
                <a:latin typeface="Verdana" panose="020B0604030504040204" pitchFamily="34" charset="0"/>
                <a:ea typeface="Verdana" panose="020B0604030504040204" pitchFamily="34" charset="0"/>
                <a:cs typeface="Verdana" panose="020B0604030504040204" pitchFamily="34" charset="0"/>
              </a:endParaRPr>
            </a:p>
          </p:txBody>
        </p:sp>
        <p:sp>
          <p:nvSpPr>
            <p:cNvPr id="23" name="TextBox 22"/>
            <p:cNvSpPr txBox="1"/>
            <p:nvPr/>
          </p:nvSpPr>
          <p:spPr>
            <a:xfrm>
              <a:off x="2307487" y="7287058"/>
              <a:ext cx="4929555" cy="1015663"/>
            </a:xfrm>
            <a:prstGeom prst="rect">
              <a:avLst/>
            </a:prstGeom>
            <a:noFill/>
          </p:spPr>
          <p:txBody>
            <a:bodyPr wrap="none" rtlCol="0">
              <a:spAutoFit/>
            </a:bodyPr>
            <a:lstStyle/>
            <a:p>
              <a:r>
                <a:rPr lang="en-US" sz="6000" dirty="0" smtClean="0">
                  <a:solidFill>
                    <a:srgbClr val="960000"/>
                  </a:solidFill>
                  <a:latin typeface="Verdana" panose="020B0604030504040204" pitchFamily="34" charset="0"/>
                  <a:ea typeface="Verdana" panose="020B0604030504040204" pitchFamily="34" charset="0"/>
                  <a:cs typeface="Verdana" panose="020B0604030504040204" pitchFamily="34" charset="0"/>
                </a:rPr>
                <a:t>Introduction</a:t>
              </a:r>
              <a:endParaRPr lang="en-US" sz="6000" dirty="0">
                <a:solidFill>
                  <a:srgbClr val="960000"/>
                </a:solidFill>
                <a:latin typeface="Verdana" panose="020B0604030504040204" pitchFamily="34" charset="0"/>
                <a:ea typeface="Verdana" panose="020B0604030504040204" pitchFamily="34" charset="0"/>
                <a:cs typeface="Verdana" panose="020B0604030504040204" pitchFamily="34" charset="0"/>
              </a:endParaRPr>
            </a:p>
          </p:txBody>
        </p:sp>
      </p:grpSp>
      <p:grpSp>
        <p:nvGrpSpPr>
          <p:cNvPr id="29" name="Group 28"/>
          <p:cNvGrpSpPr/>
          <p:nvPr/>
        </p:nvGrpSpPr>
        <p:grpSpPr>
          <a:xfrm>
            <a:off x="25453000" y="5934621"/>
            <a:ext cx="10892603" cy="1330421"/>
            <a:chOff x="742950" y="7162800"/>
            <a:chExt cx="10892603" cy="1330421"/>
          </a:xfrm>
        </p:grpSpPr>
        <p:sp>
          <p:nvSpPr>
            <p:cNvPr id="30" name="Oval 29"/>
            <p:cNvSpPr/>
            <p:nvPr/>
          </p:nvSpPr>
          <p:spPr>
            <a:xfrm>
              <a:off x="742950" y="7162800"/>
              <a:ext cx="1362378" cy="1330421"/>
            </a:xfrm>
            <a:prstGeom prst="ellipse">
              <a:avLst/>
            </a:prstGeom>
            <a:solidFill>
              <a:srgbClr val="960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952500" y="7334250"/>
              <a:ext cx="962327" cy="1006571"/>
            </a:xfrm>
            <a:prstGeom prst="ellipse">
              <a:avLst/>
            </a:prstGeom>
            <a:solidFill>
              <a:schemeClr val="bg1"/>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xtBox 31"/>
            <p:cNvSpPr txBox="1"/>
            <p:nvPr/>
          </p:nvSpPr>
          <p:spPr>
            <a:xfrm>
              <a:off x="1088287" y="7325158"/>
              <a:ext cx="731290" cy="1015663"/>
            </a:xfrm>
            <a:prstGeom prst="rect">
              <a:avLst/>
            </a:prstGeom>
            <a:noFill/>
          </p:spPr>
          <p:txBody>
            <a:bodyPr wrap="none" rtlCol="0">
              <a:spAutoFit/>
            </a:bodyPr>
            <a:lstStyle/>
            <a:p>
              <a:r>
                <a:rPr lang="en-US" sz="6000" b="1" dirty="0">
                  <a:solidFill>
                    <a:srgbClr val="960000"/>
                  </a:solidFill>
                  <a:latin typeface="Verdana" panose="020B0604030504040204" pitchFamily="34" charset="0"/>
                  <a:ea typeface="Verdana" panose="020B0604030504040204" pitchFamily="34" charset="0"/>
                  <a:cs typeface="Verdana" panose="020B0604030504040204" pitchFamily="34" charset="0"/>
                </a:rPr>
                <a:t>4</a:t>
              </a:r>
            </a:p>
          </p:txBody>
        </p:sp>
        <p:sp>
          <p:nvSpPr>
            <p:cNvPr id="33" name="TextBox 32"/>
            <p:cNvSpPr txBox="1"/>
            <p:nvPr/>
          </p:nvSpPr>
          <p:spPr>
            <a:xfrm>
              <a:off x="2307487" y="7287058"/>
              <a:ext cx="9328066" cy="1015663"/>
            </a:xfrm>
            <a:prstGeom prst="rect">
              <a:avLst/>
            </a:prstGeom>
            <a:noFill/>
          </p:spPr>
          <p:txBody>
            <a:bodyPr wrap="none" rtlCol="0">
              <a:spAutoFit/>
            </a:bodyPr>
            <a:lstStyle/>
            <a:p>
              <a:r>
                <a:rPr lang="en-US" sz="6000" dirty="0" smtClean="0">
                  <a:solidFill>
                    <a:srgbClr val="960000"/>
                  </a:solidFill>
                  <a:latin typeface="Verdana" panose="020B0604030504040204" pitchFamily="34" charset="0"/>
                  <a:ea typeface="Verdana" panose="020B0604030504040204" pitchFamily="34" charset="0"/>
                  <a:cs typeface="Verdana" panose="020B0604030504040204" pitchFamily="34" charset="0"/>
                </a:rPr>
                <a:t>Performance Evaluation</a:t>
              </a:r>
              <a:endParaRPr lang="en-US" sz="6000" dirty="0">
                <a:solidFill>
                  <a:srgbClr val="960000"/>
                </a:solidFill>
                <a:latin typeface="Verdana" panose="020B0604030504040204" pitchFamily="34" charset="0"/>
                <a:ea typeface="Verdana" panose="020B0604030504040204" pitchFamily="34" charset="0"/>
                <a:cs typeface="Verdana" panose="020B0604030504040204" pitchFamily="34" charset="0"/>
              </a:endParaRPr>
            </a:p>
          </p:txBody>
        </p:sp>
      </p:grpSp>
      <p:grpSp>
        <p:nvGrpSpPr>
          <p:cNvPr id="34" name="Group 33"/>
          <p:cNvGrpSpPr/>
          <p:nvPr/>
        </p:nvGrpSpPr>
        <p:grpSpPr>
          <a:xfrm>
            <a:off x="25266709" y="27312830"/>
            <a:ext cx="5905790" cy="1330421"/>
            <a:chOff x="742950" y="7162800"/>
            <a:chExt cx="5905790" cy="1330421"/>
          </a:xfrm>
        </p:grpSpPr>
        <p:sp>
          <p:nvSpPr>
            <p:cNvPr id="35" name="Oval 34"/>
            <p:cNvSpPr/>
            <p:nvPr/>
          </p:nvSpPr>
          <p:spPr>
            <a:xfrm>
              <a:off x="742950" y="7162800"/>
              <a:ext cx="1362378" cy="1330421"/>
            </a:xfrm>
            <a:prstGeom prst="ellipse">
              <a:avLst/>
            </a:prstGeom>
            <a:solidFill>
              <a:srgbClr val="960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952500" y="7334250"/>
              <a:ext cx="962327" cy="1006571"/>
            </a:xfrm>
            <a:prstGeom prst="ellipse">
              <a:avLst/>
            </a:prstGeom>
            <a:solidFill>
              <a:schemeClr val="bg1"/>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extBox 36"/>
            <p:cNvSpPr txBox="1"/>
            <p:nvPr/>
          </p:nvSpPr>
          <p:spPr>
            <a:xfrm>
              <a:off x="1088287" y="7325158"/>
              <a:ext cx="731290" cy="1015663"/>
            </a:xfrm>
            <a:prstGeom prst="rect">
              <a:avLst/>
            </a:prstGeom>
            <a:noFill/>
          </p:spPr>
          <p:txBody>
            <a:bodyPr wrap="none" rtlCol="0">
              <a:spAutoFit/>
            </a:bodyPr>
            <a:lstStyle/>
            <a:p>
              <a:r>
                <a:rPr lang="en-US" sz="6000" b="1" dirty="0">
                  <a:solidFill>
                    <a:srgbClr val="960000"/>
                  </a:solidFill>
                  <a:latin typeface="Verdana" panose="020B0604030504040204" pitchFamily="34" charset="0"/>
                  <a:ea typeface="Verdana" panose="020B0604030504040204" pitchFamily="34" charset="0"/>
                  <a:cs typeface="Verdana" panose="020B0604030504040204" pitchFamily="34" charset="0"/>
                </a:rPr>
                <a:t>5</a:t>
              </a:r>
            </a:p>
          </p:txBody>
        </p:sp>
        <p:sp>
          <p:nvSpPr>
            <p:cNvPr id="38" name="TextBox 37"/>
            <p:cNvSpPr txBox="1"/>
            <p:nvPr/>
          </p:nvSpPr>
          <p:spPr>
            <a:xfrm>
              <a:off x="2307487" y="7287058"/>
              <a:ext cx="4341253" cy="1015663"/>
            </a:xfrm>
            <a:prstGeom prst="rect">
              <a:avLst/>
            </a:prstGeom>
            <a:noFill/>
          </p:spPr>
          <p:txBody>
            <a:bodyPr wrap="none" rtlCol="0">
              <a:spAutoFit/>
            </a:bodyPr>
            <a:lstStyle/>
            <a:p>
              <a:r>
                <a:rPr lang="en-US" sz="6000" dirty="0" smtClean="0">
                  <a:solidFill>
                    <a:srgbClr val="960000"/>
                  </a:solidFill>
                  <a:latin typeface="Verdana" panose="020B0604030504040204" pitchFamily="34" charset="0"/>
                  <a:ea typeface="Verdana" panose="020B0604030504040204" pitchFamily="34" charset="0"/>
                  <a:cs typeface="Verdana" panose="020B0604030504040204" pitchFamily="34" charset="0"/>
                </a:rPr>
                <a:t>Conclusion</a:t>
              </a:r>
              <a:endParaRPr lang="en-US" sz="6000" dirty="0">
                <a:solidFill>
                  <a:srgbClr val="960000"/>
                </a:solidFill>
                <a:latin typeface="Verdana" panose="020B0604030504040204" pitchFamily="34" charset="0"/>
                <a:ea typeface="Verdana" panose="020B0604030504040204" pitchFamily="34" charset="0"/>
                <a:cs typeface="Verdana" panose="020B0604030504040204" pitchFamily="34" charset="0"/>
              </a:endParaRPr>
            </a:p>
          </p:txBody>
        </p:sp>
      </p:grpSp>
      <p:cxnSp>
        <p:nvCxnSpPr>
          <p:cNvPr id="44" name="Straight Connector 43"/>
          <p:cNvCxnSpPr/>
          <p:nvPr/>
        </p:nvCxnSpPr>
        <p:spPr>
          <a:xfrm flipH="1">
            <a:off x="13003206" y="6214698"/>
            <a:ext cx="130616" cy="11607379"/>
          </a:xfrm>
          <a:prstGeom prst="line">
            <a:avLst/>
          </a:prstGeom>
          <a:ln w="635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25266709" y="26966118"/>
            <a:ext cx="17541042" cy="106433"/>
          </a:xfrm>
          <a:prstGeom prst="line">
            <a:avLst/>
          </a:prstGeom>
          <a:ln w="63500">
            <a:solidFill>
              <a:srgbClr val="FFC000"/>
            </a:solidFill>
          </a:ln>
        </p:spPr>
        <p:style>
          <a:lnRef idx="1">
            <a:schemeClr val="accent1"/>
          </a:lnRef>
          <a:fillRef idx="0">
            <a:schemeClr val="accent1"/>
          </a:fillRef>
          <a:effectRef idx="0">
            <a:schemeClr val="accent1"/>
          </a:effectRef>
          <a:fontRef idx="minor">
            <a:schemeClr val="tx1"/>
          </a:fontRef>
        </p:style>
      </p:cxnSp>
      <p:sp>
        <p:nvSpPr>
          <p:cNvPr id="53" name="Rectangle 52"/>
          <p:cNvSpPr/>
          <p:nvPr/>
        </p:nvSpPr>
        <p:spPr>
          <a:xfrm>
            <a:off x="14086549" y="12305366"/>
            <a:ext cx="14437651" cy="9084428"/>
          </a:xfrm>
          <a:prstGeom prst="rect">
            <a:avLst/>
          </a:prstGeom>
          <a:solidFill>
            <a:schemeClr val="bg1"/>
          </a:solidFill>
          <a:ln w="152400" cmpd="sng">
            <a:solidFill>
              <a:srgbClr val="960000"/>
            </a:solidFill>
          </a:ln>
          <a:effectLst>
            <a:outerShdw blurRad="330200" dist="304800" dir="2700000" algn="tl" rotWithShape="0">
              <a:prstClr val="black">
                <a:alpha val="7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6" name="Picture 55"/>
          <p:cNvPicPr/>
          <p:nvPr/>
        </p:nvPicPr>
        <p:blipFill>
          <a:blip r:embed="rId3">
            <a:extLst>
              <a:ext uri="{28A0092B-C50C-407E-A947-70E740481C1C}">
                <a14:useLocalDpi xmlns:a14="http://schemas.microsoft.com/office/drawing/2010/main" val="0"/>
              </a:ext>
            </a:extLst>
          </a:blip>
          <a:stretch>
            <a:fillRect/>
          </a:stretch>
        </p:blipFill>
        <p:spPr>
          <a:xfrm>
            <a:off x="14647381" y="10495138"/>
            <a:ext cx="9182308" cy="1018693"/>
          </a:xfrm>
          <a:prstGeom prst="rect">
            <a:avLst/>
          </a:prstGeom>
          <a:ln w="63500">
            <a:noFill/>
          </a:ln>
        </p:spPr>
      </p:pic>
      <p:sp>
        <p:nvSpPr>
          <p:cNvPr id="57" name="TextBox 56"/>
          <p:cNvSpPr txBox="1"/>
          <p:nvPr/>
        </p:nvSpPr>
        <p:spPr>
          <a:xfrm>
            <a:off x="1123863" y="7432386"/>
            <a:ext cx="11401577" cy="10618291"/>
          </a:xfrm>
          <a:prstGeom prst="rect">
            <a:avLst/>
          </a:prstGeom>
          <a:noFill/>
        </p:spPr>
        <p:txBody>
          <a:bodyPr wrap="square" rtlCol="0">
            <a:spAutoFit/>
          </a:bodyPr>
          <a:lstStyle/>
          <a:p>
            <a:pPr algn="just">
              <a:lnSpc>
                <a:spcPct val="150000"/>
              </a:lnSpc>
            </a:pPr>
            <a:r>
              <a:rPr lang="en-US" sz="2400" dirty="0" smtClean="0">
                <a:latin typeface="Verdana" panose="020B0604030504040204" pitchFamily="34" charset="0"/>
                <a:ea typeface="Verdana" panose="020B0604030504040204" pitchFamily="34" charset="0"/>
                <a:cs typeface="Verdana" panose="020B0604030504040204" pitchFamily="34" charset="0"/>
              </a:rPr>
              <a:t>Numbers in digital logic computations are commonly represented in one of two ways: Binary or Stochastic. In 2016, a Deterministic approach to Stochastic computing was introduced as another alternative representation. The benefits and downfalls of each of these approaches is summarized below.</a:t>
            </a:r>
          </a:p>
          <a:p>
            <a:pPr algn="just">
              <a:lnSpc>
                <a:spcPct val="150000"/>
              </a:lnSpc>
            </a:pPr>
            <a:endParaRPr lang="en-US" sz="2400" dirty="0">
              <a:latin typeface="Verdana" panose="020B0604030504040204" pitchFamily="34" charset="0"/>
              <a:ea typeface="Verdana" panose="020B0604030504040204" pitchFamily="34" charset="0"/>
              <a:cs typeface="Verdana" panose="020B0604030504040204" pitchFamily="34" charset="0"/>
            </a:endParaRPr>
          </a:p>
          <a:p>
            <a:pPr algn="just">
              <a:lnSpc>
                <a:spcPct val="150000"/>
              </a:lnSpc>
            </a:pPr>
            <a:endParaRPr lang="en-US" sz="2400" dirty="0" smtClean="0">
              <a:latin typeface="Verdana" panose="020B0604030504040204" pitchFamily="34" charset="0"/>
              <a:ea typeface="Verdana" panose="020B0604030504040204" pitchFamily="34" charset="0"/>
              <a:cs typeface="Verdana" panose="020B0604030504040204" pitchFamily="34" charset="0"/>
            </a:endParaRPr>
          </a:p>
          <a:p>
            <a:pPr algn="just">
              <a:lnSpc>
                <a:spcPct val="150000"/>
              </a:lnSpc>
            </a:pPr>
            <a:endParaRPr lang="en-US" sz="2400" dirty="0" smtClean="0">
              <a:latin typeface="Verdana" panose="020B0604030504040204" pitchFamily="34" charset="0"/>
              <a:ea typeface="Verdana" panose="020B0604030504040204" pitchFamily="34" charset="0"/>
              <a:cs typeface="Verdana" panose="020B0604030504040204" pitchFamily="34" charset="0"/>
            </a:endParaRPr>
          </a:p>
          <a:p>
            <a:pPr algn="just">
              <a:lnSpc>
                <a:spcPct val="150000"/>
              </a:lnSpc>
            </a:pPr>
            <a:endParaRPr lang="en-US" sz="2400" dirty="0">
              <a:latin typeface="Verdana" panose="020B0604030504040204" pitchFamily="34" charset="0"/>
              <a:ea typeface="Verdana" panose="020B0604030504040204" pitchFamily="34" charset="0"/>
              <a:cs typeface="Verdana" panose="020B0604030504040204" pitchFamily="34" charset="0"/>
            </a:endParaRPr>
          </a:p>
          <a:p>
            <a:pPr algn="just">
              <a:lnSpc>
                <a:spcPct val="150000"/>
              </a:lnSpc>
            </a:pPr>
            <a:endParaRPr lang="en-US" sz="2400" dirty="0" smtClean="0">
              <a:latin typeface="Verdana" panose="020B0604030504040204" pitchFamily="34" charset="0"/>
              <a:ea typeface="Verdana" panose="020B0604030504040204" pitchFamily="34" charset="0"/>
              <a:cs typeface="Verdana" panose="020B0604030504040204" pitchFamily="34" charset="0"/>
            </a:endParaRPr>
          </a:p>
          <a:p>
            <a:pPr algn="just">
              <a:lnSpc>
                <a:spcPct val="150000"/>
              </a:lnSpc>
            </a:pPr>
            <a:endParaRPr lang="en-US" sz="2400" dirty="0">
              <a:latin typeface="Verdana" panose="020B0604030504040204" pitchFamily="34" charset="0"/>
              <a:ea typeface="Verdana" panose="020B0604030504040204" pitchFamily="34" charset="0"/>
              <a:cs typeface="Verdana" panose="020B0604030504040204" pitchFamily="34" charset="0"/>
            </a:endParaRPr>
          </a:p>
          <a:p>
            <a:pPr algn="just">
              <a:lnSpc>
                <a:spcPct val="150000"/>
              </a:lnSpc>
            </a:pPr>
            <a:endParaRPr lang="en-US" sz="2400" dirty="0" smtClean="0">
              <a:latin typeface="Verdana" panose="020B0604030504040204" pitchFamily="34" charset="0"/>
              <a:ea typeface="Verdana" panose="020B0604030504040204" pitchFamily="34" charset="0"/>
              <a:cs typeface="Verdana" panose="020B0604030504040204" pitchFamily="34" charset="0"/>
            </a:endParaRPr>
          </a:p>
          <a:p>
            <a:pPr algn="just">
              <a:lnSpc>
                <a:spcPct val="150000"/>
              </a:lnSpc>
            </a:pPr>
            <a:endParaRPr lang="en-US" sz="2400" dirty="0" smtClean="0">
              <a:latin typeface="Verdana" panose="020B0604030504040204" pitchFamily="34" charset="0"/>
              <a:ea typeface="Verdana" panose="020B0604030504040204" pitchFamily="34" charset="0"/>
              <a:cs typeface="Verdana" panose="020B0604030504040204" pitchFamily="34" charset="0"/>
            </a:endParaRPr>
          </a:p>
          <a:p>
            <a:pPr algn="just">
              <a:lnSpc>
                <a:spcPct val="150000"/>
              </a:lnSpc>
            </a:pPr>
            <a:r>
              <a:rPr lang="en-US" sz="2400" dirty="0" smtClean="0">
                <a:latin typeface="Verdana" panose="020B0604030504040204" pitchFamily="34" charset="0"/>
                <a:ea typeface="Verdana" panose="020B0604030504040204" pitchFamily="34" charset="0"/>
                <a:cs typeface="Verdana" panose="020B0604030504040204" pitchFamily="34" charset="0"/>
              </a:rPr>
              <a:t>In response to these results, this research builds upon the achievements of the Deterministic approach and addresses the remaining issue of long latencies associated with a non-compact representation. It does so by introducing a hybrid representation that includes both positional and uniform aspects. After developing a representation, hardware to perform simple arithmetic operations was implemented and analyzed. </a:t>
            </a:r>
          </a:p>
        </p:txBody>
      </p:sp>
      <p:graphicFrame>
        <p:nvGraphicFramePr>
          <p:cNvPr id="63" name="Table 62"/>
          <p:cNvGraphicFramePr>
            <a:graphicFrameLocks noGrp="1"/>
          </p:cNvGraphicFramePr>
          <p:nvPr>
            <p:extLst>
              <p:ext uri="{D42A27DB-BD31-4B8C-83A1-F6EECF244321}">
                <p14:modId xmlns:p14="http://schemas.microsoft.com/office/powerpoint/2010/main" val="3321430484"/>
              </p:ext>
            </p:extLst>
          </p:nvPr>
        </p:nvGraphicFramePr>
        <p:xfrm>
          <a:off x="1479549" y="10537756"/>
          <a:ext cx="10457202" cy="3509820"/>
        </p:xfrm>
        <a:graphic>
          <a:graphicData uri="http://schemas.openxmlformats.org/drawingml/2006/table">
            <a:tbl>
              <a:tblPr firstRow="1" firstCol="1" bandRow="1">
                <a:tableStyleId>{00A15C55-8517-42AA-B614-E9B94910E393}</a:tableStyleId>
              </a:tblPr>
              <a:tblGrid>
                <a:gridCol w="2054283"/>
                <a:gridCol w="1431451"/>
                <a:gridCol w="1742867"/>
                <a:gridCol w="1742867"/>
                <a:gridCol w="1742867"/>
                <a:gridCol w="1742867"/>
              </a:tblGrid>
              <a:tr h="1123650">
                <a:tc>
                  <a:txBody>
                    <a:bodyPr/>
                    <a:lstStyle/>
                    <a:p>
                      <a:pPr algn="ctr"/>
                      <a:endParaRPr lang="en-US" sz="2400" dirty="0">
                        <a:solidFill>
                          <a:srgbClr val="960000"/>
                        </a:solidFill>
                      </a:endParaRPr>
                    </a:p>
                  </a:txBody>
                  <a:tcPr marT="9144" anchor="ctr"/>
                </a:tc>
                <a:tc>
                  <a:txBody>
                    <a:bodyPr/>
                    <a:lstStyle/>
                    <a:p>
                      <a:pPr algn="ctr"/>
                      <a:r>
                        <a:rPr lang="en-US" sz="2400" dirty="0" smtClean="0">
                          <a:solidFill>
                            <a:srgbClr val="960000"/>
                          </a:solidFill>
                        </a:rPr>
                        <a:t>Compact</a:t>
                      </a:r>
                      <a:endParaRPr lang="en-US" sz="2400" dirty="0">
                        <a:solidFill>
                          <a:srgbClr val="960000"/>
                        </a:solidFill>
                      </a:endParaRPr>
                    </a:p>
                  </a:txBody>
                  <a:tcPr marT="9144" anchor="ctr"/>
                </a:tc>
                <a:tc>
                  <a:txBody>
                    <a:bodyPr/>
                    <a:lstStyle/>
                    <a:p>
                      <a:pPr algn="ctr"/>
                      <a:r>
                        <a:rPr lang="en-US" sz="2400" dirty="0" smtClean="0">
                          <a:solidFill>
                            <a:srgbClr val="960000"/>
                          </a:solidFill>
                        </a:rPr>
                        <a:t>Fault Tolerant</a:t>
                      </a:r>
                      <a:endParaRPr lang="en-US" sz="2400" dirty="0">
                        <a:solidFill>
                          <a:srgbClr val="960000"/>
                        </a:solidFill>
                      </a:endParaRPr>
                    </a:p>
                  </a:txBody>
                  <a:tcPr marT="9144" anchor="ctr"/>
                </a:tc>
                <a:tc>
                  <a:txBody>
                    <a:bodyPr/>
                    <a:lstStyle/>
                    <a:p>
                      <a:pPr algn="ctr"/>
                      <a:r>
                        <a:rPr lang="en-US" sz="2400" dirty="0" smtClean="0">
                          <a:solidFill>
                            <a:srgbClr val="960000"/>
                          </a:solidFill>
                        </a:rPr>
                        <a:t>Simple Generation</a:t>
                      </a:r>
                      <a:endParaRPr lang="en-US" sz="2400" dirty="0">
                        <a:solidFill>
                          <a:srgbClr val="960000"/>
                        </a:solidFill>
                      </a:endParaRPr>
                    </a:p>
                  </a:txBody>
                  <a:tcPr marT="9144" anchor="ctr"/>
                </a:tc>
                <a:tc>
                  <a:txBody>
                    <a:bodyPr/>
                    <a:lstStyle/>
                    <a:p>
                      <a:pPr algn="ctr"/>
                      <a:r>
                        <a:rPr lang="en-US" sz="2400" dirty="0" smtClean="0">
                          <a:solidFill>
                            <a:srgbClr val="960000"/>
                          </a:solidFill>
                        </a:rPr>
                        <a:t>Exactly Accurate</a:t>
                      </a:r>
                      <a:endParaRPr lang="en-US" sz="2400" dirty="0">
                        <a:solidFill>
                          <a:srgbClr val="960000"/>
                        </a:solidFill>
                      </a:endParaRPr>
                    </a:p>
                  </a:txBody>
                  <a:tcPr marT="9144" anchor="ctr"/>
                </a:tc>
                <a:tc>
                  <a:txBody>
                    <a:bodyPr/>
                    <a:lstStyle/>
                    <a:p>
                      <a:pPr algn="ctr"/>
                      <a:r>
                        <a:rPr lang="en-US" sz="2400" dirty="0" smtClean="0">
                          <a:solidFill>
                            <a:srgbClr val="960000"/>
                          </a:solidFill>
                        </a:rPr>
                        <a:t>Simple Hardware</a:t>
                      </a:r>
                      <a:endParaRPr lang="en-US" sz="2400" dirty="0">
                        <a:solidFill>
                          <a:srgbClr val="960000"/>
                        </a:solidFill>
                      </a:endParaRPr>
                    </a:p>
                  </a:txBody>
                  <a:tcPr marT="9144" anchor="ctr"/>
                </a:tc>
              </a:tr>
              <a:tr h="795390">
                <a:tc>
                  <a:txBody>
                    <a:bodyPr/>
                    <a:lstStyle/>
                    <a:p>
                      <a:pPr algn="ctr"/>
                      <a:r>
                        <a:rPr lang="en-US" sz="2400" dirty="0" smtClean="0">
                          <a:solidFill>
                            <a:srgbClr val="960000"/>
                          </a:solidFill>
                        </a:rPr>
                        <a:t>Binary</a:t>
                      </a:r>
                      <a:endParaRPr lang="en-US" sz="2400" dirty="0">
                        <a:solidFill>
                          <a:srgbClr val="960000"/>
                        </a:solidFill>
                      </a:endParaRPr>
                    </a:p>
                  </a:txBody>
                  <a:tcPr anchor="ctr"/>
                </a:tc>
                <a:tc>
                  <a:txBody>
                    <a:bodyPr/>
                    <a:lstStyle/>
                    <a:p>
                      <a:pPr algn="ctr"/>
                      <a:r>
                        <a:rPr lang="en-US" sz="3600" b="1" dirty="0" smtClean="0">
                          <a:solidFill>
                            <a:srgbClr val="960000"/>
                          </a:solidFill>
                        </a:rPr>
                        <a:t>X</a:t>
                      </a:r>
                      <a:endParaRPr lang="en-US" sz="3600" b="1" dirty="0">
                        <a:solidFill>
                          <a:srgbClr val="960000"/>
                        </a:solidFill>
                      </a:endParaRPr>
                    </a:p>
                  </a:txBody>
                  <a:tcPr marT="9144" anchor="ctr"/>
                </a:tc>
                <a:tc>
                  <a:txBody>
                    <a:bodyPr/>
                    <a:lstStyle/>
                    <a:p>
                      <a:pPr algn="ctr"/>
                      <a:endParaRPr lang="en-US" sz="3600" b="1" dirty="0">
                        <a:solidFill>
                          <a:srgbClr val="960000"/>
                        </a:solidFill>
                      </a:endParaRPr>
                    </a:p>
                  </a:txBody>
                  <a:tcPr marT="9144" anchor="ctr"/>
                </a:tc>
                <a:tc>
                  <a:txBody>
                    <a:bodyPr/>
                    <a:lstStyle/>
                    <a:p>
                      <a:pPr algn="ctr"/>
                      <a:r>
                        <a:rPr lang="en-US" sz="3600" b="1" dirty="0" smtClean="0">
                          <a:solidFill>
                            <a:srgbClr val="960000"/>
                          </a:solidFill>
                        </a:rPr>
                        <a:t>x</a:t>
                      </a:r>
                      <a:endParaRPr lang="en-US" sz="3600" b="1" dirty="0">
                        <a:solidFill>
                          <a:srgbClr val="960000"/>
                        </a:solidFill>
                      </a:endParaRPr>
                    </a:p>
                  </a:txBody>
                  <a:tcPr marT="9144" anchor="ctr"/>
                </a:tc>
                <a:tc>
                  <a:txBody>
                    <a:bodyPr/>
                    <a:lstStyle/>
                    <a:p>
                      <a:pPr algn="ctr"/>
                      <a:r>
                        <a:rPr lang="en-US" sz="3600" b="1" dirty="0" smtClean="0">
                          <a:solidFill>
                            <a:srgbClr val="960000"/>
                          </a:solidFill>
                        </a:rPr>
                        <a:t>x</a:t>
                      </a:r>
                      <a:endParaRPr lang="en-US" sz="3600" b="1" dirty="0">
                        <a:solidFill>
                          <a:srgbClr val="960000"/>
                        </a:solidFill>
                      </a:endParaRPr>
                    </a:p>
                  </a:txBody>
                  <a:tcPr marT="9144" anchor="ctr"/>
                </a:tc>
                <a:tc>
                  <a:txBody>
                    <a:bodyPr/>
                    <a:lstStyle/>
                    <a:p>
                      <a:pPr algn="ctr"/>
                      <a:endParaRPr lang="en-US" sz="3600" b="1" dirty="0">
                        <a:solidFill>
                          <a:srgbClr val="960000"/>
                        </a:solidFill>
                      </a:endParaRPr>
                    </a:p>
                  </a:txBody>
                  <a:tcPr marT="9144" anchor="ctr"/>
                </a:tc>
              </a:tr>
              <a:tr h="795390">
                <a:tc>
                  <a:txBody>
                    <a:bodyPr/>
                    <a:lstStyle/>
                    <a:p>
                      <a:pPr algn="ctr"/>
                      <a:r>
                        <a:rPr lang="en-US" sz="2400" dirty="0" smtClean="0">
                          <a:solidFill>
                            <a:srgbClr val="960000"/>
                          </a:solidFill>
                        </a:rPr>
                        <a:t>Stochastic</a:t>
                      </a:r>
                      <a:endParaRPr lang="en-US" sz="2400" dirty="0">
                        <a:solidFill>
                          <a:srgbClr val="960000"/>
                        </a:solidFill>
                      </a:endParaRPr>
                    </a:p>
                  </a:txBody>
                  <a:tcPr marT="9144" anchor="ctr"/>
                </a:tc>
                <a:tc>
                  <a:txBody>
                    <a:bodyPr/>
                    <a:lstStyle/>
                    <a:p>
                      <a:pPr algn="ctr"/>
                      <a:endParaRPr lang="en-US" sz="3600" b="1" dirty="0">
                        <a:solidFill>
                          <a:srgbClr val="960000"/>
                        </a:solidFill>
                      </a:endParaRPr>
                    </a:p>
                  </a:txBody>
                  <a:tcPr marT="9144" anchor="ctr"/>
                </a:tc>
                <a:tc>
                  <a:txBody>
                    <a:bodyPr/>
                    <a:lstStyle/>
                    <a:p>
                      <a:pPr algn="ctr"/>
                      <a:r>
                        <a:rPr lang="en-US" sz="3600" b="1" dirty="0" smtClean="0">
                          <a:solidFill>
                            <a:srgbClr val="960000"/>
                          </a:solidFill>
                        </a:rPr>
                        <a:t>x</a:t>
                      </a:r>
                      <a:endParaRPr lang="en-US" sz="3600" b="1" dirty="0">
                        <a:solidFill>
                          <a:srgbClr val="960000"/>
                        </a:solidFill>
                      </a:endParaRPr>
                    </a:p>
                  </a:txBody>
                  <a:tcPr marT="9144" anchor="ctr"/>
                </a:tc>
                <a:tc>
                  <a:txBody>
                    <a:bodyPr/>
                    <a:lstStyle/>
                    <a:p>
                      <a:pPr algn="ctr"/>
                      <a:endParaRPr lang="en-US" sz="3600" b="1" dirty="0">
                        <a:solidFill>
                          <a:srgbClr val="960000"/>
                        </a:solidFill>
                      </a:endParaRPr>
                    </a:p>
                  </a:txBody>
                  <a:tcPr marT="9144" anchor="ctr"/>
                </a:tc>
                <a:tc>
                  <a:txBody>
                    <a:bodyPr/>
                    <a:lstStyle/>
                    <a:p>
                      <a:pPr algn="ctr"/>
                      <a:endParaRPr lang="en-US" sz="3600" b="1" dirty="0">
                        <a:solidFill>
                          <a:srgbClr val="960000"/>
                        </a:solidFill>
                      </a:endParaRPr>
                    </a:p>
                  </a:txBody>
                  <a:tcPr marT="9144" anchor="ctr"/>
                </a:tc>
                <a:tc>
                  <a:txBody>
                    <a:bodyPr/>
                    <a:lstStyle/>
                    <a:p>
                      <a:pPr algn="ctr"/>
                      <a:r>
                        <a:rPr lang="en-US" sz="3600" b="1" dirty="0" smtClean="0">
                          <a:solidFill>
                            <a:srgbClr val="960000"/>
                          </a:solidFill>
                        </a:rPr>
                        <a:t>x</a:t>
                      </a:r>
                      <a:endParaRPr lang="en-US" sz="3600" b="1" dirty="0">
                        <a:solidFill>
                          <a:srgbClr val="960000"/>
                        </a:solidFill>
                      </a:endParaRPr>
                    </a:p>
                  </a:txBody>
                  <a:tcPr marT="9144" anchor="ctr"/>
                </a:tc>
              </a:tr>
              <a:tr h="795390">
                <a:tc>
                  <a:txBody>
                    <a:bodyPr/>
                    <a:lstStyle/>
                    <a:p>
                      <a:pPr algn="ctr"/>
                      <a:r>
                        <a:rPr lang="en-US" sz="2400" dirty="0" smtClean="0">
                          <a:solidFill>
                            <a:srgbClr val="960000"/>
                          </a:solidFill>
                        </a:rPr>
                        <a:t>Deterministic</a:t>
                      </a:r>
                      <a:endParaRPr lang="en-US" sz="2400" dirty="0">
                        <a:solidFill>
                          <a:srgbClr val="960000"/>
                        </a:solidFill>
                      </a:endParaRPr>
                    </a:p>
                  </a:txBody>
                  <a:tcPr marT="9144" anchor="ctr"/>
                </a:tc>
                <a:tc>
                  <a:txBody>
                    <a:bodyPr/>
                    <a:lstStyle/>
                    <a:p>
                      <a:pPr algn="ctr"/>
                      <a:endParaRPr lang="en-US" sz="3600" b="1" dirty="0">
                        <a:solidFill>
                          <a:srgbClr val="960000"/>
                        </a:solidFill>
                      </a:endParaRPr>
                    </a:p>
                  </a:txBody>
                  <a:tcPr marT="9144" anchor="ctr"/>
                </a:tc>
                <a:tc>
                  <a:txBody>
                    <a:bodyPr/>
                    <a:lstStyle/>
                    <a:p>
                      <a:pPr algn="ctr"/>
                      <a:r>
                        <a:rPr lang="en-US" sz="3600" b="1" dirty="0" smtClean="0">
                          <a:solidFill>
                            <a:srgbClr val="960000"/>
                          </a:solidFill>
                        </a:rPr>
                        <a:t>x</a:t>
                      </a:r>
                      <a:endParaRPr lang="en-US" sz="3600" b="1" dirty="0">
                        <a:solidFill>
                          <a:srgbClr val="960000"/>
                        </a:solidFill>
                      </a:endParaRPr>
                    </a:p>
                  </a:txBody>
                  <a:tcPr marT="9144" anchor="ctr"/>
                </a:tc>
                <a:tc>
                  <a:txBody>
                    <a:bodyPr/>
                    <a:lstStyle/>
                    <a:p>
                      <a:pPr algn="ctr"/>
                      <a:r>
                        <a:rPr lang="en-US" sz="3600" b="1" dirty="0" smtClean="0">
                          <a:solidFill>
                            <a:srgbClr val="960000"/>
                          </a:solidFill>
                        </a:rPr>
                        <a:t>x</a:t>
                      </a:r>
                      <a:endParaRPr lang="en-US" sz="3600" b="1" dirty="0">
                        <a:solidFill>
                          <a:srgbClr val="960000"/>
                        </a:solidFill>
                      </a:endParaRPr>
                    </a:p>
                  </a:txBody>
                  <a:tcPr marT="9144" anchor="ctr"/>
                </a:tc>
                <a:tc>
                  <a:txBody>
                    <a:bodyPr/>
                    <a:lstStyle/>
                    <a:p>
                      <a:pPr algn="ctr"/>
                      <a:r>
                        <a:rPr lang="en-US" sz="3600" b="1" dirty="0" smtClean="0">
                          <a:solidFill>
                            <a:srgbClr val="960000"/>
                          </a:solidFill>
                        </a:rPr>
                        <a:t>x</a:t>
                      </a:r>
                      <a:endParaRPr lang="en-US" sz="3600" b="1" dirty="0">
                        <a:solidFill>
                          <a:srgbClr val="960000"/>
                        </a:solidFill>
                      </a:endParaRPr>
                    </a:p>
                  </a:txBody>
                  <a:tcPr marT="9144" anchor="ctr"/>
                </a:tc>
                <a:tc>
                  <a:txBody>
                    <a:bodyPr/>
                    <a:lstStyle/>
                    <a:p>
                      <a:pPr algn="ctr"/>
                      <a:r>
                        <a:rPr lang="en-US" sz="3600" b="1" dirty="0" smtClean="0">
                          <a:solidFill>
                            <a:srgbClr val="960000"/>
                          </a:solidFill>
                        </a:rPr>
                        <a:t>x</a:t>
                      </a:r>
                      <a:endParaRPr lang="en-US" sz="3600" b="1" dirty="0">
                        <a:solidFill>
                          <a:srgbClr val="960000"/>
                        </a:solidFill>
                      </a:endParaRPr>
                    </a:p>
                  </a:txBody>
                  <a:tcPr marT="9144" anchor="ctr"/>
                </a:tc>
              </a:tr>
            </a:tbl>
          </a:graphicData>
        </a:graphic>
      </p:graphicFrame>
      <p:sp>
        <p:nvSpPr>
          <p:cNvPr id="65" name="TextBox 64"/>
          <p:cNvSpPr txBox="1"/>
          <p:nvPr/>
        </p:nvSpPr>
        <p:spPr>
          <a:xfrm>
            <a:off x="13714961" y="7480416"/>
            <a:ext cx="10762736" cy="2862322"/>
          </a:xfrm>
          <a:prstGeom prst="rect">
            <a:avLst/>
          </a:prstGeom>
          <a:noFill/>
        </p:spPr>
        <p:txBody>
          <a:bodyPr wrap="square" rtlCol="0">
            <a:spAutoFit/>
          </a:bodyPr>
          <a:lstStyle/>
          <a:p>
            <a:pPr algn="just">
              <a:lnSpc>
                <a:spcPct val="150000"/>
              </a:lnSpc>
            </a:pPr>
            <a:r>
              <a:rPr lang="en-US" sz="2400" dirty="0">
                <a:latin typeface="Verdana" panose="020B0604030504040204" pitchFamily="34" charset="0"/>
                <a:ea typeface="Verdana" panose="020B0604030504040204" pitchFamily="34" charset="0"/>
                <a:cs typeface="Verdana" panose="020B0604030504040204" pitchFamily="34" charset="0"/>
              </a:rPr>
              <a:t>The Unary Positional system </a:t>
            </a:r>
            <a:r>
              <a:rPr lang="en-US" sz="2400" dirty="0" smtClean="0">
                <a:latin typeface="Verdana" panose="020B0604030504040204" pitchFamily="34" charset="0"/>
                <a:ea typeface="Verdana" panose="020B0604030504040204" pitchFamily="34" charset="0"/>
                <a:cs typeface="Verdana" panose="020B0604030504040204" pitchFamily="34" charset="0"/>
              </a:rPr>
              <a:t>uses </a:t>
            </a:r>
            <a:r>
              <a:rPr lang="en-US" sz="2400" i="1" dirty="0">
                <a:latin typeface="Verdana" panose="020B0604030504040204" pitchFamily="34" charset="0"/>
                <a:ea typeface="Verdana" panose="020B0604030504040204" pitchFamily="34" charset="0"/>
                <a:cs typeface="Verdana" panose="020B0604030504040204" pitchFamily="34" charset="0"/>
              </a:rPr>
              <a:t>k</a:t>
            </a:r>
            <a:r>
              <a:rPr lang="en-US" sz="2400" dirty="0">
                <a:latin typeface="Verdana" panose="020B0604030504040204" pitchFamily="34" charset="0"/>
                <a:ea typeface="Verdana" panose="020B0604030504040204" pitchFamily="34" charset="0"/>
                <a:cs typeface="Verdana" panose="020B0604030504040204" pitchFamily="34" charset="0"/>
              </a:rPr>
              <a:t> uniform bit streams of length </a:t>
            </a:r>
            <a:r>
              <a:rPr lang="en-US" sz="2400" i="1" dirty="0">
                <a:latin typeface="Verdana" panose="020B0604030504040204" pitchFamily="34" charset="0"/>
                <a:ea typeface="Verdana" panose="020B0604030504040204" pitchFamily="34" charset="0"/>
                <a:cs typeface="Verdana" panose="020B0604030504040204" pitchFamily="34" charset="0"/>
              </a:rPr>
              <a:t>n</a:t>
            </a:r>
            <a:r>
              <a:rPr lang="en-US" sz="2400" dirty="0">
                <a:latin typeface="Verdana" panose="020B0604030504040204" pitchFamily="34" charset="0"/>
                <a:ea typeface="Verdana" panose="020B0604030504040204" pitchFamily="34" charset="0"/>
                <a:cs typeface="Verdana" panose="020B0604030504040204" pitchFamily="34" charset="0"/>
              </a:rPr>
              <a:t> to represent numbers in base-</a:t>
            </a:r>
            <a:r>
              <a:rPr lang="en-US" sz="2400" i="1" dirty="0">
                <a:latin typeface="Verdana" panose="020B0604030504040204" pitchFamily="34" charset="0"/>
                <a:ea typeface="Verdana" panose="020B0604030504040204" pitchFamily="34" charset="0"/>
                <a:cs typeface="Verdana" panose="020B0604030504040204" pitchFamily="34" charset="0"/>
              </a:rPr>
              <a:t>n</a:t>
            </a:r>
            <a:r>
              <a:rPr lang="en-US" sz="2400" dirty="0">
                <a:latin typeface="Verdana" panose="020B0604030504040204" pitchFamily="34" charset="0"/>
                <a:ea typeface="Verdana" panose="020B0604030504040204" pitchFamily="34" charset="0"/>
                <a:cs typeface="Verdana" panose="020B0604030504040204" pitchFamily="34" charset="0"/>
              </a:rPr>
              <a:t> over the range [0, </a:t>
            </a:r>
            <a:r>
              <a:rPr lang="en-US" sz="2400" i="1" dirty="0" smtClean="0">
                <a:latin typeface="Verdana" panose="020B0604030504040204" pitchFamily="34" charset="0"/>
                <a:ea typeface="Verdana" panose="020B0604030504040204" pitchFamily="34" charset="0"/>
                <a:cs typeface="Verdana" panose="020B0604030504040204" pitchFamily="34" charset="0"/>
              </a:rPr>
              <a:t>n</a:t>
            </a:r>
            <a:r>
              <a:rPr lang="en-US" sz="2400" i="1" baseline="30000" dirty="0" smtClean="0">
                <a:latin typeface="Verdana" panose="020B0604030504040204" pitchFamily="34" charset="0"/>
                <a:ea typeface="Verdana" panose="020B0604030504040204" pitchFamily="34" charset="0"/>
                <a:cs typeface="Verdana" panose="020B0604030504040204" pitchFamily="34" charset="0"/>
              </a:rPr>
              <a:t>k</a:t>
            </a:r>
            <a:r>
              <a:rPr lang="en-US" sz="2400" dirty="0" smtClean="0">
                <a:latin typeface="Verdana" panose="020B0604030504040204" pitchFamily="34" charset="0"/>
                <a:ea typeface="Verdana" panose="020B0604030504040204" pitchFamily="34" charset="0"/>
                <a:cs typeface="Verdana" panose="020B0604030504040204" pitchFamily="34" charset="0"/>
              </a:rPr>
              <a:t>]. The position of bits within a stream is insignificant, but the positions of each stream are weighted by increasing powers of </a:t>
            </a:r>
            <a:r>
              <a:rPr lang="en-US" sz="2400" i="1" dirty="0" smtClean="0">
                <a:latin typeface="Verdana" panose="020B0604030504040204" pitchFamily="34" charset="0"/>
                <a:ea typeface="Verdana" panose="020B0604030504040204" pitchFamily="34" charset="0"/>
                <a:cs typeface="Verdana" panose="020B0604030504040204" pitchFamily="34" charset="0"/>
              </a:rPr>
              <a:t>n</a:t>
            </a:r>
            <a:r>
              <a:rPr lang="en-US" sz="2400" dirty="0" smtClean="0">
                <a:latin typeface="Verdana" panose="020B0604030504040204" pitchFamily="34" charset="0"/>
                <a:ea typeface="Verdana" panose="020B0604030504040204" pitchFamily="34" charset="0"/>
                <a:cs typeface="Verdana" panose="020B0604030504040204" pitchFamily="34" charset="0"/>
              </a:rPr>
              <a:t>. An example is presented below with </a:t>
            </a:r>
            <a:r>
              <a:rPr lang="en-US" sz="2400" i="1" dirty="0" smtClean="0">
                <a:latin typeface="Verdana" panose="020B0604030504040204" pitchFamily="34" charset="0"/>
                <a:ea typeface="Verdana" panose="020B0604030504040204" pitchFamily="34" charset="0"/>
                <a:cs typeface="Verdana" panose="020B0604030504040204" pitchFamily="34" charset="0"/>
              </a:rPr>
              <a:t>n</a:t>
            </a:r>
            <a:r>
              <a:rPr lang="en-US" sz="2400" dirty="0" smtClean="0">
                <a:latin typeface="Verdana" panose="020B0604030504040204" pitchFamily="34" charset="0"/>
                <a:ea typeface="Verdana" panose="020B0604030504040204" pitchFamily="34" charset="0"/>
                <a:cs typeface="Verdana" panose="020B0604030504040204" pitchFamily="34" charset="0"/>
              </a:rPr>
              <a:t> = 8 and </a:t>
            </a:r>
            <a:r>
              <a:rPr lang="en-US" sz="2400" i="1" dirty="0" smtClean="0">
                <a:latin typeface="Verdana" panose="020B0604030504040204" pitchFamily="34" charset="0"/>
                <a:ea typeface="Verdana" panose="020B0604030504040204" pitchFamily="34" charset="0"/>
                <a:cs typeface="Verdana" panose="020B0604030504040204" pitchFamily="34" charset="0"/>
              </a:rPr>
              <a:t>k</a:t>
            </a:r>
            <a:r>
              <a:rPr lang="en-US" sz="2400" dirty="0" smtClean="0">
                <a:latin typeface="Verdana" panose="020B0604030504040204" pitchFamily="34" charset="0"/>
                <a:ea typeface="Verdana" panose="020B0604030504040204" pitchFamily="34" charset="0"/>
                <a:cs typeface="Verdana" panose="020B0604030504040204" pitchFamily="34" charset="0"/>
              </a:rPr>
              <a:t> = 3. </a:t>
            </a:r>
            <a:endParaRPr lang="en-US" sz="2400" dirty="0">
              <a:latin typeface="Verdana" panose="020B0604030504040204" pitchFamily="34" charset="0"/>
              <a:ea typeface="Verdana" panose="020B0604030504040204" pitchFamily="34" charset="0"/>
              <a:cs typeface="Verdana" panose="020B0604030504040204" pitchFamily="34" charset="0"/>
            </a:endParaRPr>
          </a:p>
        </p:txBody>
      </p:sp>
      <p:sp>
        <p:nvSpPr>
          <p:cNvPr id="67" name="TextBox 66"/>
          <p:cNvSpPr txBox="1"/>
          <p:nvPr/>
        </p:nvSpPr>
        <p:spPr>
          <a:xfrm>
            <a:off x="1085850" y="20264134"/>
            <a:ext cx="12519140" cy="4524315"/>
          </a:xfrm>
          <a:prstGeom prst="rect">
            <a:avLst/>
          </a:prstGeom>
          <a:noFill/>
        </p:spPr>
        <p:txBody>
          <a:bodyPr wrap="square" rtlCol="0">
            <a:spAutoFit/>
          </a:bodyPr>
          <a:lstStyle/>
          <a:p>
            <a:pPr algn="just">
              <a:lnSpc>
                <a:spcPct val="150000"/>
              </a:lnSpc>
            </a:pPr>
            <a:r>
              <a:rPr lang="en-US" sz="2400" dirty="0" smtClean="0">
                <a:latin typeface="Verdana" panose="020B0604030504040204" pitchFamily="34" charset="0"/>
                <a:ea typeface="Verdana" panose="020B0604030504040204" pitchFamily="34" charset="0"/>
                <a:cs typeface="Verdana" panose="020B0604030504040204" pitchFamily="34" charset="0"/>
              </a:rPr>
              <a:t>With a representation in place, basic arithmetic operations including addition and multiplication were explored. Accounting for carryover is the most prominent challenge in performing either of these computations in any positional representation. Intuitively, carryover represents full groups of </a:t>
            </a:r>
            <a:r>
              <a:rPr lang="en-US" sz="2400" i="1" dirty="0" smtClean="0">
                <a:latin typeface="Verdana" panose="020B0604030504040204" pitchFamily="34" charset="0"/>
                <a:ea typeface="Verdana" panose="020B0604030504040204" pitchFamily="34" charset="0"/>
                <a:cs typeface="Verdana" panose="020B0604030504040204" pitchFamily="34" charset="0"/>
              </a:rPr>
              <a:t>n</a:t>
            </a:r>
            <a:r>
              <a:rPr lang="en-US" sz="2400" dirty="0" smtClean="0">
                <a:latin typeface="Verdana" panose="020B0604030504040204" pitchFamily="34" charset="0"/>
                <a:ea typeface="Verdana" panose="020B0604030504040204" pitchFamily="34" charset="0"/>
                <a:cs typeface="Verdana" panose="020B0604030504040204" pitchFamily="34" charset="0"/>
              </a:rPr>
              <a:t> bits that can be represented more compactly by using the weighting of the next higher position. Carryover in the Unary Positional representation is handled with a shift register and a collection of control signals as shown below. One of these Carry Units is used at each position of the computation. </a:t>
            </a:r>
            <a:endParaRPr lang="en-US" sz="2400" dirty="0">
              <a:latin typeface="Verdana" panose="020B0604030504040204" pitchFamily="34" charset="0"/>
              <a:ea typeface="Verdana" panose="020B0604030504040204" pitchFamily="34" charset="0"/>
              <a:cs typeface="Verdana" panose="020B0604030504040204" pitchFamily="34" charset="0"/>
            </a:endParaRPr>
          </a:p>
        </p:txBody>
      </p:sp>
      <p:sp>
        <p:nvSpPr>
          <p:cNvPr id="69" name="TextBox 68"/>
          <p:cNvSpPr txBox="1"/>
          <p:nvPr/>
        </p:nvSpPr>
        <p:spPr>
          <a:xfrm>
            <a:off x="1077081" y="29218451"/>
            <a:ext cx="12527910" cy="2862322"/>
          </a:xfrm>
          <a:prstGeom prst="rect">
            <a:avLst/>
          </a:prstGeom>
          <a:noFill/>
        </p:spPr>
        <p:txBody>
          <a:bodyPr wrap="square" rtlCol="0">
            <a:spAutoFit/>
          </a:bodyPr>
          <a:lstStyle/>
          <a:p>
            <a:pPr algn="just">
              <a:lnSpc>
                <a:spcPct val="150000"/>
              </a:lnSpc>
            </a:pPr>
            <a:r>
              <a:rPr lang="en-US" sz="2400" dirty="0" smtClean="0">
                <a:latin typeface="Verdana" panose="020B0604030504040204" pitchFamily="34" charset="0"/>
                <a:ea typeface="Verdana" panose="020B0604030504040204" pitchFamily="34" charset="0"/>
                <a:cs typeface="Verdana" panose="020B0604030504040204" pitchFamily="34" charset="0"/>
              </a:rPr>
              <a:t>Resulting bits from multiplication, addition, or carry operations act as the enable to the shift register. In this way, 1 bits are stacked in to the register, while 0 bits are discarded. The last bit is thus recognized as a carryover bit, prompting the register at the current position to reset, the register at the next position to shift in a one, and registers at all other positions to pause. </a:t>
            </a:r>
            <a:endParaRPr lang="en-US" sz="2400" dirty="0">
              <a:latin typeface="Verdana" panose="020B0604030504040204" pitchFamily="34" charset="0"/>
              <a:ea typeface="Verdana" panose="020B0604030504040204" pitchFamily="34" charset="0"/>
              <a:cs typeface="Verdana" panose="020B0604030504040204" pitchFamily="34" charset="0"/>
            </a:endParaRPr>
          </a:p>
        </p:txBody>
      </p:sp>
      <p:sp>
        <p:nvSpPr>
          <p:cNvPr id="70" name="TextBox 69"/>
          <p:cNvSpPr txBox="1"/>
          <p:nvPr/>
        </p:nvSpPr>
        <p:spPr>
          <a:xfrm>
            <a:off x="14205544" y="22204142"/>
            <a:ext cx="9817228" cy="10064294"/>
          </a:xfrm>
          <a:prstGeom prst="rect">
            <a:avLst/>
          </a:prstGeom>
          <a:noFill/>
        </p:spPr>
        <p:txBody>
          <a:bodyPr wrap="square" rtlCol="0">
            <a:spAutoFit/>
          </a:bodyPr>
          <a:lstStyle/>
          <a:p>
            <a:pPr algn="just">
              <a:lnSpc>
                <a:spcPct val="150000"/>
              </a:lnSpc>
            </a:pPr>
            <a:r>
              <a:rPr lang="en-US" sz="2400" dirty="0">
                <a:latin typeface="Verdana" panose="020B0604030504040204" pitchFamily="34" charset="0"/>
                <a:ea typeface="Verdana" panose="020B0604030504040204" pitchFamily="34" charset="0"/>
                <a:cs typeface="Verdana" panose="020B0604030504040204" pitchFamily="34" charset="0"/>
              </a:rPr>
              <a:t>S</a:t>
            </a:r>
            <a:r>
              <a:rPr lang="en-US" sz="2400" dirty="0" smtClean="0">
                <a:latin typeface="Verdana" panose="020B0604030504040204" pitchFamily="34" charset="0"/>
                <a:ea typeface="Verdana" panose="020B0604030504040204" pitchFamily="34" charset="0"/>
                <a:cs typeface="Verdana" panose="020B0604030504040204" pitchFamily="34" charset="0"/>
              </a:rPr>
              <a:t>tochastic multiplication is performed with a single AND gate. The Deterministic approach produced exactly accurate results with this same hardware by rotating the input bit streams in such a way that each bit of one input lined up with each bit of the other input exactly once. This strategy is combined with the previously discussed carryover circuitry to perform 2-input Unary Positional multiplication as shown by the complete circuit diagram above. The stacked registers in the middle house the multiplier and multiplicand. Initially, the first position of the multiplier is multiplied with each position of the multiplicand. When this completes, the entire multiplicand is shifted one position, and the next portion of the multiplier is loaded in. This continues until all positions have been completed. Counters are used to account for this positional weighting, and to appropriately rotate the bits within each position. Addition is performed in a similar way, but instead of sending the inputs through an AND gate, they are simply concatenated together and fed into the carryover circuit. </a:t>
            </a:r>
            <a:endParaRPr lang="en-US" sz="2400" dirty="0">
              <a:latin typeface="Verdana" panose="020B0604030504040204" pitchFamily="34" charset="0"/>
              <a:ea typeface="Verdana" panose="020B0604030504040204" pitchFamily="34" charset="0"/>
              <a:cs typeface="Verdana" panose="020B0604030504040204" pitchFamily="34" charset="0"/>
            </a:endParaRPr>
          </a:p>
        </p:txBody>
      </p:sp>
      <p:sp>
        <p:nvSpPr>
          <p:cNvPr id="71" name="TextBox 70"/>
          <p:cNvSpPr txBox="1"/>
          <p:nvPr/>
        </p:nvSpPr>
        <p:spPr>
          <a:xfrm>
            <a:off x="25557857" y="7476402"/>
            <a:ext cx="8714725" cy="8402300"/>
          </a:xfrm>
          <a:prstGeom prst="rect">
            <a:avLst/>
          </a:prstGeom>
          <a:noFill/>
        </p:spPr>
        <p:txBody>
          <a:bodyPr wrap="square" rtlCol="0">
            <a:spAutoFit/>
          </a:bodyPr>
          <a:lstStyle/>
          <a:p>
            <a:pPr algn="just">
              <a:lnSpc>
                <a:spcPct val="150000"/>
              </a:lnSpc>
            </a:pPr>
            <a:r>
              <a:rPr lang="en-US" sz="2400" dirty="0" smtClean="0">
                <a:latin typeface="Verdana" panose="020B0604030504040204" pitchFamily="34" charset="0"/>
                <a:ea typeface="Verdana" panose="020B0604030504040204" pitchFamily="34" charset="0"/>
                <a:cs typeface="Verdana" panose="020B0604030504040204" pitchFamily="34" charset="0"/>
              </a:rPr>
              <a:t>The representation and computational hardware described were implemented in Verilog and simulated to ensure correctness and evaluate performance. Evaluations were made in five main areas of interest including: compactness, cost of conversion/generation, fault tolerance, and time-space complexity. Comparisons made with respect to Deterministic and Binary computations were most thoroughly 	investigated. Results are 	presented below. In these 	results, </a:t>
            </a:r>
            <a:r>
              <a:rPr lang="en-US" sz="2400" i="1" dirty="0" smtClean="0">
                <a:latin typeface="Verdana" panose="020B0604030504040204" pitchFamily="34" charset="0"/>
                <a:ea typeface="Verdana" panose="020B0604030504040204" pitchFamily="34" charset="0"/>
                <a:cs typeface="Verdana" panose="020B0604030504040204" pitchFamily="34" charset="0"/>
              </a:rPr>
              <a:t>n</a:t>
            </a:r>
            <a:r>
              <a:rPr lang="en-US" sz="2400" dirty="0" smtClean="0">
                <a:latin typeface="Verdana" panose="020B0604030504040204" pitchFamily="34" charset="0"/>
                <a:ea typeface="Verdana" panose="020B0604030504040204" pitchFamily="34" charset="0"/>
                <a:cs typeface="Verdana" panose="020B0604030504040204" pitchFamily="34" charset="0"/>
              </a:rPr>
              <a:t> represents the 	base number or bit stream 	length, and </a:t>
            </a:r>
            <a:r>
              <a:rPr lang="en-US" sz="2400" i="1" dirty="0" smtClean="0">
                <a:latin typeface="Verdana" panose="020B0604030504040204" pitchFamily="34" charset="0"/>
                <a:ea typeface="Verdana" panose="020B0604030504040204" pitchFamily="34" charset="0"/>
                <a:cs typeface="Verdana" panose="020B0604030504040204" pitchFamily="34" charset="0"/>
              </a:rPr>
              <a:t>k</a:t>
            </a:r>
            <a:r>
              <a:rPr lang="en-US" sz="2400" dirty="0" smtClean="0">
                <a:latin typeface="Verdana" panose="020B0604030504040204" pitchFamily="34" charset="0"/>
                <a:ea typeface="Verdana" panose="020B0604030504040204" pitchFamily="34" charset="0"/>
                <a:cs typeface="Verdana" panose="020B0604030504040204" pitchFamily="34" charset="0"/>
              </a:rPr>
              <a:t> represents the 	number of positions in the 	Unary Positional number. </a:t>
            </a:r>
            <a:endParaRPr lang="en-US" sz="2400" dirty="0">
              <a:latin typeface="Verdana" panose="020B0604030504040204" pitchFamily="34" charset="0"/>
              <a:ea typeface="Verdana" panose="020B0604030504040204" pitchFamily="34" charset="0"/>
              <a:cs typeface="Verdana" panose="020B0604030504040204" pitchFamily="34" charset="0"/>
            </a:endParaRPr>
          </a:p>
        </p:txBody>
      </p:sp>
      <p:sp>
        <p:nvSpPr>
          <p:cNvPr id="72" name="TextBox 71"/>
          <p:cNvSpPr txBox="1"/>
          <p:nvPr/>
        </p:nvSpPr>
        <p:spPr>
          <a:xfrm>
            <a:off x="29422526" y="18998426"/>
            <a:ext cx="12687073" cy="461665"/>
          </a:xfrm>
          <a:prstGeom prst="rect">
            <a:avLst/>
          </a:prstGeom>
          <a:noFill/>
        </p:spPr>
        <p:txBody>
          <a:bodyPr wrap="square" rtlCol="0">
            <a:spAutoFit/>
          </a:bodyPr>
          <a:lstStyle/>
          <a:p>
            <a:r>
              <a:rPr lang="en-US" sz="2400" b="1" dirty="0" smtClean="0">
                <a:latin typeface="Verdana" panose="020B0604030504040204" pitchFamily="34" charset="0"/>
                <a:ea typeface="Verdana" panose="020B0604030504040204" pitchFamily="34" charset="0"/>
                <a:cs typeface="Verdana" panose="020B0604030504040204" pitchFamily="34" charset="0"/>
              </a:rPr>
              <a:t>Compactness &amp; Generation / Conversion</a:t>
            </a:r>
          </a:p>
        </p:txBody>
      </p:sp>
      <p:graphicFrame>
        <p:nvGraphicFramePr>
          <p:cNvPr id="76" name="Content Placeholder 6"/>
          <p:cNvGraphicFramePr>
            <a:graphicFrameLocks/>
          </p:cNvGraphicFramePr>
          <p:nvPr>
            <p:extLst>
              <p:ext uri="{D42A27DB-BD31-4B8C-83A1-F6EECF244321}">
                <p14:modId xmlns:p14="http://schemas.microsoft.com/office/powerpoint/2010/main" val="1807074180"/>
              </p:ext>
            </p:extLst>
          </p:nvPr>
        </p:nvGraphicFramePr>
        <p:xfrm>
          <a:off x="29422526" y="19773628"/>
          <a:ext cx="12860519" cy="2254697"/>
        </p:xfrm>
        <a:graphic>
          <a:graphicData uri="http://schemas.openxmlformats.org/drawingml/2006/table">
            <a:tbl>
              <a:tblPr firstRow="1" bandRow="1">
                <a:tableStyleId>{00A15C55-8517-42AA-B614-E9B94910E393}</a:tableStyleId>
              </a:tblPr>
              <a:tblGrid>
                <a:gridCol w="3442740"/>
                <a:gridCol w="2142277"/>
                <a:gridCol w="3253087"/>
                <a:gridCol w="1983589"/>
                <a:gridCol w="2038826"/>
              </a:tblGrid>
              <a:tr h="417199">
                <a:tc>
                  <a:txBody>
                    <a:bodyPr/>
                    <a:lstStyle/>
                    <a:p>
                      <a:r>
                        <a:rPr lang="en-US" sz="2000" b="1" dirty="0" smtClean="0">
                          <a:solidFill>
                            <a:srgbClr val="960000"/>
                          </a:solidFill>
                          <a:latin typeface="Verdana" panose="020B0604030504040204" pitchFamily="34" charset="0"/>
                          <a:ea typeface="Verdana" panose="020B0604030504040204" pitchFamily="34" charset="0"/>
                          <a:cs typeface="Verdana" panose="020B0604030504040204" pitchFamily="34" charset="0"/>
                        </a:rPr>
                        <a:t>Representation</a:t>
                      </a:r>
                      <a:endParaRPr lang="en-US" sz="2000" b="1" dirty="0">
                        <a:solidFill>
                          <a:srgbClr val="960000"/>
                        </a:solidFill>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pPr algn="ctr"/>
                      <a:r>
                        <a:rPr lang="en-US" sz="2000" b="0" dirty="0" smtClean="0">
                          <a:solidFill>
                            <a:schemeClr val="tx1"/>
                          </a:solidFill>
                          <a:latin typeface="Verdana" panose="020B0604030504040204" pitchFamily="34" charset="0"/>
                          <a:ea typeface="Verdana" panose="020B0604030504040204" pitchFamily="34" charset="0"/>
                          <a:cs typeface="Verdana" panose="020B0604030504040204" pitchFamily="34" charset="0"/>
                        </a:rPr>
                        <a:t>Stochastic</a:t>
                      </a:r>
                      <a:endParaRPr lang="en-US" sz="2000" b="0" dirty="0">
                        <a:solidFill>
                          <a:schemeClr val="tx1"/>
                        </a:solidFill>
                        <a:latin typeface="Verdana" panose="020B0604030504040204" pitchFamily="34" charset="0"/>
                        <a:ea typeface="Verdana" panose="020B0604030504040204" pitchFamily="34" charset="0"/>
                        <a:cs typeface="Verdana" panose="020B0604030504040204" pitchFamily="34" charset="0"/>
                      </a:endParaRPr>
                    </a:p>
                  </a:txBody>
                  <a:tcPr>
                    <a:solidFill>
                      <a:srgbClr val="FFE8CB"/>
                    </a:solidFill>
                  </a:tcPr>
                </a:tc>
                <a:tc>
                  <a:txBody>
                    <a:bodyPr/>
                    <a:lstStyle/>
                    <a:p>
                      <a:pPr algn="ctr"/>
                      <a:r>
                        <a:rPr lang="en-US" sz="2000" b="0" dirty="0" smtClean="0">
                          <a:solidFill>
                            <a:schemeClr val="tx1"/>
                          </a:solidFill>
                          <a:latin typeface="Verdana" panose="020B0604030504040204" pitchFamily="34" charset="0"/>
                          <a:ea typeface="Verdana" panose="020B0604030504040204" pitchFamily="34" charset="0"/>
                          <a:cs typeface="Verdana" panose="020B0604030504040204" pitchFamily="34" charset="0"/>
                        </a:rPr>
                        <a:t>Deterministic</a:t>
                      </a:r>
                      <a:endParaRPr lang="en-US" sz="2000" b="0" dirty="0">
                        <a:solidFill>
                          <a:schemeClr val="tx1"/>
                        </a:solidFill>
                        <a:latin typeface="Verdana" panose="020B0604030504040204" pitchFamily="34" charset="0"/>
                        <a:ea typeface="Verdana" panose="020B0604030504040204" pitchFamily="34" charset="0"/>
                        <a:cs typeface="Verdana" panose="020B0604030504040204" pitchFamily="34" charset="0"/>
                      </a:endParaRPr>
                    </a:p>
                  </a:txBody>
                  <a:tcPr>
                    <a:solidFill>
                      <a:srgbClr val="FFF4E7"/>
                    </a:solidFill>
                  </a:tcPr>
                </a:tc>
                <a:tc>
                  <a:txBody>
                    <a:bodyPr/>
                    <a:lstStyle/>
                    <a:p>
                      <a:pPr algn="ctr"/>
                      <a:r>
                        <a:rPr lang="en-US" sz="2000" b="0" dirty="0" smtClean="0">
                          <a:solidFill>
                            <a:schemeClr val="tx1"/>
                          </a:solidFill>
                          <a:latin typeface="Verdana" panose="020B0604030504040204" pitchFamily="34" charset="0"/>
                          <a:ea typeface="Verdana" panose="020B0604030504040204" pitchFamily="34" charset="0"/>
                          <a:cs typeface="Verdana" panose="020B0604030504040204" pitchFamily="34" charset="0"/>
                        </a:rPr>
                        <a:t>Una-Posi</a:t>
                      </a:r>
                      <a:endParaRPr lang="en-US" sz="2000" b="0" dirty="0">
                        <a:solidFill>
                          <a:schemeClr val="tx1"/>
                        </a:solidFill>
                        <a:latin typeface="Verdana" panose="020B0604030504040204" pitchFamily="34" charset="0"/>
                        <a:ea typeface="Verdana" panose="020B0604030504040204" pitchFamily="34" charset="0"/>
                        <a:cs typeface="Verdana" panose="020B0604030504040204" pitchFamily="34" charset="0"/>
                      </a:endParaRPr>
                    </a:p>
                  </a:txBody>
                  <a:tcPr>
                    <a:solidFill>
                      <a:srgbClr val="FFE8CB"/>
                    </a:solidFill>
                  </a:tcPr>
                </a:tc>
                <a:tc>
                  <a:txBody>
                    <a:bodyPr/>
                    <a:lstStyle/>
                    <a:p>
                      <a:pPr algn="ctr"/>
                      <a:r>
                        <a:rPr lang="en-US" sz="2000" b="0" dirty="0" smtClean="0">
                          <a:solidFill>
                            <a:schemeClr val="tx1"/>
                          </a:solidFill>
                          <a:latin typeface="Verdana" panose="020B0604030504040204" pitchFamily="34" charset="0"/>
                          <a:ea typeface="Verdana" panose="020B0604030504040204" pitchFamily="34" charset="0"/>
                          <a:cs typeface="Verdana" panose="020B0604030504040204" pitchFamily="34" charset="0"/>
                        </a:rPr>
                        <a:t>Binary</a:t>
                      </a:r>
                      <a:endParaRPr lang="en-US" sz="2000" b="0" dirty="0">
                        <a:solidFill>
                          <a:schemeClr val="tx1"/>
                        </a:solidFill>
                        <a:latin typeface="Verdana" panose="020B0604030504040204" pitchFamily="34" charset="0"/>
                        <a:ea typeface="Verdana" panose="020B0604030504040204" pitchFamily="34" charset="0"/>
                        <a:cs typeface="Verdana" panose="020B0604030504040204" pitchFamily="34" charset="0"/>
                      </a:endParaRPr>
                    </a:p>
                  </a:txBody>
                  <a:tcPr>
                    <a:solidFill>
                      <a:srgbClr val="FFF4E7"/>
                    </a:solidFill>
                  </a:tcPr>
                </a:tc>
              </a:tr>
              <a:tr h="723305">
                <a:tc>
                  <a:txBody>
                    <a:bodyPr/>
                    <a:lstStyle/>
                    <a:p>
                      <a:r>
                        <a:rPr lang="en-US" sz="2000" b="1" dirty="0" smtClean="0">
                          <a:solidFill>
                            <a:srgbClr val="960000"/>
                          </a:solidFill>
                          <a:latin typeface="Verdana" panose="020B0604030504040204" pitchFamily="34" charset="0"/>
                          <a:ea typeface="Verdana" panose="020B0604030504040204" pitchFamily="34" charset="0"/>
                          <a:cs typeface="Verdana" panose="020B0604030504040204" pitchFamily="34" charset="0"/>
                        </a:rPr>
                        <a:t>Bits to represent n</a:t>
                      </a:r>
                      <a:r>
                        <a:rPr lang="en-US" sz="2000" b="1" baseline="30000" dirty="0" smtClean="0">
                          <a:solidFill>
                            <a:srgbClr val="960000"/>
                          </a:solidFill>
                          <a:latin typeface="Verdana" panose="020B0604030504040204" pitchFamily="34" charset="0"/>
                          <a:ea typeface="Verdana" panose="020B0604030504040204" pitchFamily="34" charset="0"/>
                          <a:cs typeface="Verdana" panose="020B0604030504040204" pitchFamily="34" charset="0"/>
                        </a:rPr>
                        <a:t>k</a:t>
                      </a:r>
                      <a:r>
                        <a:rPr lang="en-US" sz="2000" b="1" baseline="0" dirty="0" smtClean="0">
                          <a:solidFill>
                            <a:srgbClr val="960000"/>
                          </a:solidFill>
                          <a:latin typeface="Verdana" panose="020B0604030504040204" pitchFamily="34" charset="0"/>
                          <a:ea typeface="Verdana" panose="020B0604030504040204" pitchFamily="34" charset="0"/>
                          <a:cs typeface="Verdana" panose="020B0604030504040204" pitchFamily="34" charset="0"/>
                        </a:rPr>
                        <a:t> distinct numbers</a:t>
                      </a:r>
                      <a:endParaRPr lang="en-US" sz="2000" b="1" dirty="0">
                        <a:solidFill>
                          <a:srgbClr val="960000"/>
                        </a:solidFill>
                        <a:latin typeface="Verdana" panose="020B0604030504040204" pitchFamily="34" charset="0"/>
                        <a:ea typeface="Verdana" panose="020B0604030504040204" pitchFamily="34" charset="0"/>
                        <a:cs typeface="Verdana" panose="020B0604030504040204" pitchFamily="34" charset="0"/>
                      </a:endParaRPr>
                    </a:p>
                  </a:txBody>
                  <a:tcPr>
                    <a:solidFill>
                      <a:srgbClr val="FFC000"/>
                    </a:solidFill>
                  </a:tcPr>
                </a:tc>
                <a:tc>
                  <a:txBody>
                    <a:bodyPr/>
                    <a:lstStyle/>
                    <a:p>
                      <a:pPr algn="ctr"/>
                      <a:r>
                        <a:rPr lang="en-US" sz="2000" b="0" dirty="0" smtClean="0">
                          <a:solidFill>
                            <a:schemeClr val="tx1"/>
                          </a:solidFill>
                          <a:latin typeface="Verdana" panose="020B0604030504040204" pitchFamily="34" charset="0"/>
                          <a:ea typeface="Verdana" panose="020B0604030504040204" pitchFamily="34" charset="0"/>
                          <a:cs typeface="Verdana" panose="020B0604030504040204" pitchFamily="34" charset="0"/>
                        </a:rPr>
                        <a:t>n</a:t>
                      </a:r>
                      <a:r>
                        <a:rPr lang="en-US" sz="2000" b="0" baseline="300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2k</a:t>
                      </a:r>
                      <a:endParaRPr lang="en-US" sz="2000" b="0" dirty="0">
                        <a:solidFill>
                          <a:schemeClr val="tx1"/>
                        </a:solidFill>
                        <a:latin typeface="Verdana" panose="020B0604030504040204" pitchFamily="34" charset="0"/>
                        <a:ea typeface="Verdana" panose="020B0604030504040204" pitchFamily="34" charset="0"/>
                        <a:cs typeface="Verdana" panose="020B0604030504040204" pitchFamily="34" charset="0"/>
                      </a:endParaRPr>
                    </a:p>
                  </a:txBody>
                  <a:tcPr>
                    <a:solidFill>
                      <a:srgbClr val="FFE8CB"/>
                    </a:solidFill>
                  </a:tcPr>
                </a:tc>
                <a:tc>
                  <a:txBody>
                    <a:bodyPr/>
                    <a:lstStyle/>
                    <a:p>
                      <a:pPr algn="ctr"/>
                      <a:r>
                        <a:rPr lang="en-US" sz="2000" b="0" dirty="0" smtClean="0">
                          <a:solidFill>
                            <a:schemeClr val="tx1"/>
                          </a:solidFill>
                          <a:latin typeface="Verdana" panose="020B0604030504040204" pitchFamily="34" charset="0"/>
                          <a:ea typeface="Verdana" panose="020B0604030504040204" pitchFamily="34" charset="0"/>
                          <a:cs typeface="Verdana" panose="020B0604030504040204" pitchFamily="34" charset="0"/>
                        </a:rPr>
                        <a:t>n</a:t>
                      </a:r>
                      <a:r>
                        <a:rPr lang="en-US" sz="2000" b="0" baseline="300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k</a:t>
                      </a:r>
                      <a:endParaRPr lang="en-US" sz="2000" b="0" dirty="0">
                        <a:solidFill>
                          <a:schemeClr val="tx1"/>
                        </a:solidFill>
                        <a:latin typeface="Verdana" panose="020B0604030504040204" pitchFamily="34" charset="0"/>
                        <a:ea typeface="Verdana" panose="020B0604030504040204" pitchFamily="34" charset="0"/>
                        <a:cs typeface="Verdana" panose="020B0604030504040204" pitchFamily="34" charset="0"/>
                      </a:endParaRPr>
                    </a:p>
                  </a:txBody>
                  <a:tcPr>
                    <a:solidFill>
                      <a:srgbClr val="FFF4E7"/>
                    </a:solidFill>
                  </a:tcPr>
                </a:tc>
                <a:tc>
                  <a:txBody>
                    <a:bodyPr/>
                    <a:lstStyle/>
                    <a:p>
                      <a:pPr algn="ctr"/>
                      <a:r>
                        <a:rPr lang="en-US" sz="2000" b="0" dirty="0" smtClean="0">
                          <a:solidFill>
                            <a:schemeClr val="tx1"/>
                          </a:solidFill>
                          <a:latin typeface="Verdana" panose="020B0604030504040204" pitchFamily="34" charset="0"/>
                          <a:ea typeface="Verdana" panose="020B0604030504040204" pitchFamily="34" charset="0"/>
                          <a:cs typeface="Verdana" panose="020B0604030504040204" pitchFamily="34" charset="0"/>
                        </a:rPr>
                        <a:t>nk</a:t>
                      </a:r>
                      <a:endParaRPr lang="en-US" sz="2000" b="0" dirty="0">
                        <a:solidFill>
                          <a:schemeClr val="tx1"/>
                        </a:solidFill>
                        <a:latin typeface="Verdana" panose="020B0604030504040204" pitchFamily="34" charset="0"/>
                        <a:ea typeface="Verdana" panose="020B0604030504040204" pitchFamily="34" charset="0"/>
                        <a:cs typeface="Verdana" panose="020B0604030504040204" pitchFamily="34" charset="0"/>
                      </a:endParaRPr>
                    </a:p>
                  </a:txBody>
                  <a:tcPr>
                    <a:solidFill>
                      <a:srgbClr val="FFE8CB"/>
                    </a:solidFill>
                  </a:tcPr>
                </a:tc>
                <a:tc>
                  <a:txBody>
                    <a:bodyPr/>
                    <a:lstStyle/>
                    <a:p>
                      <a:pPr algn="ctr"/>
                      <a:r>
                        <a:rPr lang="en-US" sz="2000" b="0" dirty="0" smtClean="0">
                          <a:solidFill>
                            <a:schemeClr val="tx1"/>
                          </a:solidFill>
                          <a:latin typeface="Verdana" panose="020B0604030504040204" pitchFamily="34" charset="0"/>
                          <a:ea typeface="Verdana" panose="020B0604030504040204" pitchFamily="34" charset="0"/>
                          <a:cs typeface="Verdana" panose="020B0604030504040204" pitchFamily="34" charset="0"/>
                        </a:rPr>
                        <a:t>(log</a:t>
                      </a:r>
                      <a:r>
                        <a:rPr lang="en-US" sz="2000" b="0" baseline="-250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2</a:t>
                      </a:r>
                      <a:r>
                        <a:rPr lang="en-US" sz="2000" b="0" baseline="0" dirty="0" smtClean="0">
                          <a:solidFill>
                            <a:schemeClr val="tx1"/>
                          </a:solidFill>
                          <a:latin typeface="Verdana" panose="020B0604030504040204" pitchFamily="34" charset="0"/>
                          <a:ea typeface="Verdana" panose="020B0604030504040204" pitchFamily="34" charset="0"/>
                          <a:cs typeface="Verdana" panose="020B0604030504040204" pitchFamily="34" charset="0"/>
                        </a:rPr>
                        <a:t>n)k</a:t>
                      </a:r>
                      <a:endParaRPr lang="en-US" sz="2000" b="0" dirty="0">
                        <a:solidFill>
                          <a:schemeClr val="tx1"/>
                        </a:solidFill>
                        <a:latin typeface="Verdana" panose="020B0604030504040204" pitchFamily="34" charset="0"/>
                        <a:ea typeface="Verdana" panose="020B0604030504040204" pitchFamily="34" charset="0"/>
                        <a:cs typeface="Verdana" panose="020B0604030504040204" pitchFamily="34" charset="0"/>
                      </a:endParaRPr>
                    </a:p>
                  </a:txBody>
                  <a:tcPr>
                    <a:solidFill>
                      <a:srgbClr val="FFF4E7"/>
                    </a:solidFill>
                  </a:tcPr>
                </a:tc>
              </a:tr>
              <a:tr h="1114193">
                <a:tc>
                  <a:txBody>
                    <a:bodyPr/>
                    <a:lstStyle/>
                    <a:p>
                      <a:r>
                        <a:rPr lang="en-US" sz="2000" b="1" dirty="0" smtClean="0">
                          <a:solidFill>
                            <a:srgbClr val="960000"/>
                          </a:solidFill>
                          <a:latin typeface="Verdana" panose="020B0604030504040204" pitchFamily="34" charset="0"/>
                          <a:ea typeface="Verdana" panose="020B0604030504040204" pitchFamily="34" charset="0"/>
                          <a:cs typeface="Verdana" panose="020B0604030504040204" pitchFamily="34" charset="0"/>
                        </a:rPr>
                        <a:t>Cost of </a:t>
                      </a:r>
                    </a:p>
                    <a:p>
                      <a:r>
                        <a:rPr lang="en-US" sz="2000" b="1" dirty="0" smtClean="0">
                          <a:solidFill>
                            <a:srgbClr val="960000"/>
                          </a:solidFill>
                          <a:latin typeface="Verdana" panose="020B0604030504040204" pitchFamily="34" charset="0"/>
                          <a:ea typeface="Verdana" panose="020B0604030504040204" pitchFamily="34" charset="0"/>
                          <a:cs typeface="Verdana" panose="020B0604030504040204" pitchFamily="34" charset="0"/>
                        </a:rPr>
                        <a:t>Generation</a:t>
                      </a:r>
                      <a:r>
                        <a:rPr lang="en-US" sz="2000" b="1" baseline="0" dirty="0" smtClean="0">
                          <a:solidFill>
                            <a:srgbClr val="960000"/>
                          </a:solidFill>
                          <a:latin typeface="Verdana" panose="020B0604030504040204" pitchFamily="34" charset="0"/>
                          <a:ea typeface="Verdana" panose="020B0604030504040204" pitchFamily="34" charset="0"/>
                          <a:cs typeface="Verdana" panose="020B0604030504040204" pitchFamily="34" charset="0"/>
                        </a:rPr>
                        <a:t> / Conversion for i inputs</a:t>
                      </a:r>
                      <a:endParaRPr lang="en-US" sz="2000" b="1" dirty="0">
                        <a:solidFill>
                          <a:srgbClr val="960000"/>
                        </a:solidFill>
                        <a:latin typeface="Verdana" panose="020B0604030504040204" pitchFamily="34" charset="0"/>
                        <a:ea typeface="Verdana" panose="020B0604030504040204" pitchFamily="34" charset="0"/>
                        <a:cs typeface="Verdana" panose="020B0604030504040204" pitchFamily="34" charset="0"/>
                      </a:endParaRPr>
                    </a:p>
                  </a:txBody>
                  <a:tcPr>
                    <a:solidFill>
                      <a:srgbClr val="FFC000"/>
                    </a:solidFill>
                  </a:tcPr>
                </a:tc>
                <a:tc>
                  <a:txBody>
                    <a:bodyPr/>
                    <a:lstStyle/>
                    <a:p>
                      <a:pPr algn="ctr"/>
                      <a:r>
                        <a:rPr lang="en-US" sz="2000" b="0" dirty="0" smtClean="0">
                          <a:solidFill>
                            <a:schemeClr val="tx1"/>
                          </a:solidFill>
                          <a:latin typeface="Verdana" panose="020B0604030504040204" pitchFamily="34" charset="0"/>
                          <a:ea typeface="Verdana" panose="020B0604030504040204" pitchFamily="34" charset="0"/>
                          <a:cs typeface="Verdana" panose="020B0604030504040204" pitchFamily="34" charset="0"/>
                        </a:rPr>
                        <a:t>12(log</a:t>
                      </a:r>
                      <a:r>
                        <a:rPr lang="en-US" sz="2000" b="0" baseline="-250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2</a:t>
                      </a:r>
                      <a:r>
                        <a:rPr lang="en-US" sz="2000" b="0" baseline="0" dirty="0" smtClean="0">
                          <a:solidFill>
                            <a:schemeClr val="tx1"/>
                          </a:solidFill>
                          <a:latin typeface="Verdana" panose="020B0604030504040204" pitchFamily="34" charset="0"/>
                          <a:ea typeface="Verdana" panose="020B0604030504040204" pitchFamily="34" charset="0"/>
                          <a:cs typeface="Verdana" panose="020B0604030504040204" pitchFamily="34" charset="0"/>
                        </a:rPr>
                        <a:t>n)ki</a:t>
                      </a:r>
                      <a:r>
                        <a:rPr lang="en-US" sz="2000" b="0" baseline="300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2</a:t>
                      </a:r>
                      <a:r>
                        <a:rPr lang="en-US" sz="2000" b="0" baseline="0" dirty="0" smtClean="0">
                          <a:solidFill>
                            <a:schemeClr val="tx1"/>
                          </a:solidFill>
                          <a:latin typeface="Verdana" panose="020B0604030504040204" pitchFamily="34" charset="0"/>
                          <a:ea typeface="Verdana" panose="020B0604030504040204" pitchFamily="34" charset="0"/>
                          <a:cs typeface="Verdana" panose="020B0604030504040204" pitchFamily="34" charset="0"/>
                        </a:rPr>
                        <a:t> + 3(log</a:t>
                      </a:r>
                      <a:r>
                        <a:rPr lang="en-US" sz="2000" b="0" baseline="-250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2</a:t>
                      </a:r>
                      <a:r>
                        <a:rPr lang="en-US" sz="2000" b="0" baseline="0" dirty="0" smtClean="0">
                          <a:solidFill>
                            <a:schemeClr val="tx1"/>
                          </a:solidFill>
                          <a:latin typeface="Verdana" panose="020B0604030504040204" pitchFamily="34" charset="0"/>
                          <a:ea typeface="Verdana" panose="020B0604030504040204" pitchFamily="34" charset="0"/>
                          <a:cs typeface="Verdana" panose="020B0604030504040204" pitchFamily="34" charset="0"/>
                        </a:rPr>
                        <a:t>n)ki</a:t>
                      </a:r>
                      <a:endParaRPr lang="en-US" sz="2000" b="0" dirty="0">
                        <a:solidFill>
                          <a:schemeClr val="tx1"/>
                        </a:solidFill>
                        <a:latin typeface="Verdana" panose="020B0604030504040204" pitchFamily="34" charset="0"/>
                        <a:ea typeface="Verdana" panose="020B0604030504040204" pitchFamily="34" charset="0"/>
                        <a:cs typeface="Verdana" panose="020B0604030504040204" pitchFamily="34" charset="0"/>
                      </a:endParaRPr>
                    </a:p>
                  </a:txBody>
                  <a:tcPr>
                    <a:solidFill>
                      <a:srgbClr val="FFE8CB"/>
                    </a:solidFill>
                  </a:tcPr>
                </a:tc>
                <a:tc>
                  <a:txBody>
                    <a:bodyPr/>
                    <a:lstStyle/>
                    <a:p>
                      <a:pPr algn="ctr">
                        <a:lnSpc>
                          <a:spcPct val="150000"/>
                        </a:lnSpc>
                      </a:pPr>
                      <a:r>
                        <a:rPr lang="en-US" sz="2000" b="0" dirty="0" smtClean="0">
                          <a:solidFill>
                            <a:schemeClr val="tx1"/>
                          </a:solidFill>
                          <a:latin typeface="Verdana" panose="020B0604030504040204" pitchFamily="34" charset="0"/>
                          <a:ea typeface="Verdana" panose="020B0604030504040204" pitchFamily="34" charset="0"/>
                          <a:cs typeface="Verdana" panose="020B0604030504040204" pitchFamily="34" charset="0"/>
                        </a:rPr>
                        <a:t>9(log</a:t>
                      </a:r>
                      <a:r>
                        <a:rPr lang="en-US" sz="2000" b="0" baseline="-250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2</a:t>
                      </a:r>
                      <a:r>
                        <a:rPr lang="en-US" sz="2000" b="0" baseline="0" dirty="0" smtClean="0">
                          <a:solidFill>
                            <a:schemeClr val="tx1"/>
                          </a:solidFill>
                          <a:latin typeface="Verdana" panose="020B0604030504040204" pitchFamily="34" charset="0"/>
                          <a:ea typeface="Verdana" panose="020B0604030504040204" pitchFamily="34" charset="0"/>
                          <a:cs typeface="Verdana" panose="020B0604030504040204" pitchFamily="34" charset="0"/>
                        </a:rPr>
                        <a:t>n)ki </a:t>
                      </a:r>
                    </a:p>
                    <a:p>
                      <a:pPr algn="ctr">
                        <a:lnSpc>
                          <a:spcPct val="150000"/>
                        </a:lnSpc>
                      </a:pPr>
                      <a:r>
                        <a:rPr lang="en-US" sz="2000" b="0" dirty="0" smtClean="0">
                          <a:solidFill>
                            <a:schemeClr val="tx1"/>
                          </a:solidFill>
                          <a:latin typeface="Verdana" panose="020B0604030504040204" pitchFamily="34" charset="0"/>
                          <a:ea typeface="Verdana" panose="020B0604030504040204" pitchFamily="34" charset="0"/>
                          <a:cs typeface="Verdana" panose="020B0604030504040204" pitchFamily="34" charset="0"/>
                        </a:rPr>
                        <a:t>15(log</a:t>
                      </a:r>
                      <a:r>
                        <a:rPr lang="en-US" sz="2000" b="0" baseline="-250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2</a:t>
                      </a:r>
                      <a:r>
                        <a:rPr lang="en-US" sz="2000" b="0" baseline="0" dirty="0" smtClean="0">
                          <a:solidFill>
                            <a:schemeClr val="tx1"/>
                          </a:solidFill>
                          <a:latin typeface="Verdana" panose="020B0604030504040204" pitchFamily="34" charset="0"/>
                          <a:ea typeface="Verdana" panose="020B0604030504040204" pitchFamily="34" charset="0"/>
                          <a:cs typeface="Verdana" panose="020B0604030504040204" pitchFamily="34" charset="0"/>
                        </a:rPr>
                        <a:t>n)ki – 6(log</a:t>
                      </a:r>
                      <a:r>
                        <a:rPr lang="en-US" sz="2000" b="0" baseline="-250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2</a:t>
                      </a:r>
                      <a:r>
                        <a:rPr lang="en-US" sz="2000" b="0" baseline="0" dirty="0" smtClean="0">
                          <a:solidFill>
                            <a:schemeClr val="tx1"/>
                          </a:solidFill>
                          <a:latin typeface="Verdana" panose="020B0604030504040204" pitchFamily="34" charset="0"/>
                          <a:ea typeface="Verdana" panose="020B0604030504040204" pitchFamily="34" charset="0"/>
                          <a:cs typeface="Verdana" panose="020B0604030504040204" pitchFamily="34" charset="0"/>
                        </a:rPr>
                        <a:t>n)k</a:t>
                      </a:r>
                      <a:endParaRPr lang="en-US" sz="2000" b="0" dirty="0">
                        <a:solidFill>
                          <a:schemeClr val="tx1"/>
                        </a:solidFill>
                        <a:latin typeface="Verdana" panose="020B0604030504040204" pitchFamily="34" charset="0"/>
                        <a:ea typeface="Verdana" panose="020B0604030504040204" pitchFamily="34" charset="0"/>
                        <a:cs typeface="Verdana" panose="020B0604030504040204" pitchFamily="34" charset="0"/>
                      </a:endParaRPr>
                    </a:p>
                  </a:txBody>
                  <a:tcPr>
                    <a:solidFill>
                      <a:srgbClr val="FFF4E7"/>
                    </a:solidFill>
                  </a:tcPr>
                </a:tc>
                <a:tc>
                  <a:txBody>
                    <a:bodyPr/>
                    <a:lstStyle/>
                    <a:p>
                      <a:pPr algn="ctr"/>
                      <a:r>
                        <a:rPr lang="en-US" sz="2000" b="0" dirty="0" smtClean="0">
                          <a:solidFill>
                            <a:schemeClr val="tx1"/>
                          </a:solidFill>
                          <a:latin typeface="Verdana" panose="020B0604030504040204" pitchFamily="34" charset="0"/>
                          <a:ea typeface="Verdana" panose="020B0604030504040204" pitchFamily="34" charset="0"/>
                          <a:cs typeface="Verdana" panose="020B0604030504040204" pitchFamily="34" charset="0"/>
                        </a:rPr>
                        <a:t>6nik</a:t>
                      </a:r>
                      <a:endParaRPr lang="en-US" sz="2000" b="0" dirty="0">
                        <a:solidFill>
                          <a:schemeClr val="tx1"/>
                        </a:solidFill>
                        <a:latin typeface="Verdana" panose="020B0604030504040204" pitchFamily="34" charset="0"/>
                        <a:ea typeface="Verdana" panose="020B0604030504040204" pitchFamily="34" charset="0"/>
                        <a:cs typeface="Verdana" panose="020B0604030504040204" pitchFamily="34" charset="0"/>
                      </a:endParaRPr>
                    </a:p>
                  </a:txBody>
                  <a:tcPr>
                    <a:solidFill>
                      <a:srgbClr val="FFE8CB"/>
                    </a:solidFill>
                  </a:tcPr>
                </a:tc>
                <a:tc>
                  <a:txBody>
                    <a:bodyPr/>
                    <a:lstStyle/>
                    <a:p>
                      <a:pPr algn="ctr"/>
                      <a:r>
                        <a:rPr lang="en-US" sz="2000" b="0" dirty="0" smtClean="0">
                          <a:solidFill>
                            <a:schemeClr val="tx1"/>
                          </a:solidFill>
                          <a:latin typeface="Verdana" panose="020B0604030504040204" pitchFamily="34" charset="0"/>
                          <a:ea typeface="Verdana" panose="020B0604030504040204" pitchFamily="34" charset="0"/>
                          <a:cs typeface="Verdana" panose="020B0604030504040204" pitchFamily="34" charset="0"/>
                        </a:rPr>
                        <a:t>n/a</a:t>
                      </a:r>
                      <a:endParaRPr lang="en-US" sz="2000" b="0" dirty="0">
                        <a:solidFill>
                          <a:schemeClr val="tx1"/>
                        </a:solidFill>
                        <a:latin typeface="Verdana" panose="020B0604030504040204" pitchFamily="34" charset="0"/>
                        <a:ea typeface="Verdana" panose="020B0604030504040204" pitchFamily="34" charset="0"/>
                        <a:cs typeface="Verdana" panose="020B0604030504040204" pitchFamily="34" charset="0"/>
                      </a:endParaRPr>
                    </a:p>
                  </a:txBody>
                  <a:tcPr>
                    <a:solidFill>
                      <a:srgbClr val="FFF4E7"/>
                    </a:solidFill>
                  </a:tcPr>
                </a:tc>
              </a:tr>
            </a:tbl>
          </a:graphicData>
        </a:graphic>
      </p:graphicFrame>
      <p:graphicFrame>
        <p:nvGraphicFramePr>
          <p:cNvPr id="78" name="Content Placeholder 2"/>
          <p:cNvGraphicFramePr>
            <a:graphicFrameLocks/>
          </p:cNvGraphicFramePr>
          <p:nvPr>
            <p:extLst>
              <p:ext uri="{D42A27DB-BD31-4B8C-83A1-F6EECF244321}">
                <p14:modId xmlns:p14="http://schemas.microsoft.com/office/powerpoint/2010/main" val="2727591241"/>
              </p:ext>
            </p:extLst>
          </p:nvPr>
        </p:nvGraphicFramePr>
        <p:xfrm>
          <a:off x="25559363" y="22671220"/>
          <a:ext cx="10104001" cy="3758436"/>
        </p:xfrm>
        <a:graphic>
          <a:graphicData uri="http://schemas.openxmlformats.org/drawingml/2006/table">
            <a:tbl>
              <a:tblPr firstRow="1" bandRow="1">
                <a:tableStyleId>{00A15C55-8517-42AA-B614-E9B94910E393}</a:tableStyleId>
              </a:tblPr>
              <a:tblGrid>
                <a:gridCol w="2780347"/>
                <a:gridCol w="1960205"/>
                <a:gridCol w="2601959"/>
                <a:gridCol w="2761490"/>
              </a:tblGrid>
              <a:tr h="942661">
                <a:tc>
                  <a:txBody>
                    <a:bodyPr/>
                    <a:lstStyle/>
                    <a:p>
                      <a:pPr algn="ctr"/>
                      <a:r>
                        <a:rPr lang="en-US" sz="2000" dirty="0" smtClean="0">
                          <a:solidFill>
                            <a:srgbClr val="960000"/>
                          </a:solidFill>
                          <a:latin typeface="Verdana" panose="020B0604030504040204" pitchFamily="34" charset="0"/>
                          <a:ea typeface="Verdana" panose="020B0604030504040204" pitchFamily="34" charset="0"/>
                          <a:cs typeface="Verdana" panose="020B0604030504040204" pitchFamily="34" charset="0"/>
                        </a:rPr>
                        <a:t>Representation</a:t>
                      </a:r>
                      <a:endParaRPr lang="en-US" sz="2000" dirty="0">
                        <a:solidFill>
                          <a:srgbClr val="960000"/>
                        </a:solidFill>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gn="ctr"/>
                      <a:r>
                        <a:rPr lang="en-US" sz="2000" dirty="0" smtClean="0">
                          <a:solidFill>
                            <a:srgbClr val="960000"/>
                          </a:solidFill>
                          <a:latin typeface="Verdana" panose="020B0604030504040204" pitchFamily="34" charset="0"/>
                          <a:ea typeface="Verdana" panose="020B0604030504040204" pitchFamily="34" charset="0"/>
                          <a:cs typeface="Verdana" panose="020B0604030504040204" pitchFamily="34" charset="0"/>
                        </a:rPr>
                        <a:t>Bits to represent</a:t>
                      </a:r>
                      <a:r>
                        <a:rPr lang="en-US" sz="2000" baseline="0" dirty="0" smtClean="0">
                          <a:solidFill>
                            <a:srgbClr val="960000"/>
                          </a:solidFill>
                          <a:latin typeface="Verdana" panose="020B0604030504040204" pitchFamily="34" charset="0"/>
                          <a:ea typeface="Verdana" panose="020B0604030504040204" pitchFamily="34" charset="0"/>
                          <a:cs typeface="Verdana" panose="020B0604030504040204" pitchFamily="34" charset="0"/>
                        </a:rPr>
                        <a:t> n</a:t>
                      </a:r>
                      <a:r>
                        <a:rPr lang="en-US" sz="2000" baseline="30000" dirty="0" smtClean="0">
                          <a:solidFill>
                            <a:srgbClr val="960000"/>
                          </a:solidFill>
                          <a:latin typeface="Verdana" panose="020B0604030504040204" pitchFamily="34" charset="0"/>
                          <a:ea typeface="Verdana" panose="020B0604030504040204" pitchFamily="34" charset="0"/>
                          <a:cs typeface="Verdana" panose="020B0604030504040204" pitchFamily="34" charset="0"/>
                        </a:rPr>
                        <a:t>k</a:t>
                      </a:r>
                      <a:r>
                        <a:rPr lang="en-US" sz="2000" baseline="0" dirty="0" smtClean="0">
                          <a:solidFill>
                            <a:srgbClr val="960000"/>
                          </a:solidFill>
                          <a:latin typeface="Verdana" panose="020B0604030504040204" pitchFamily="34" charset="0"/>
                          <a:ea typeface="Verdana" panose="020B0604030504040204" pitchFamily="34" charset="0"/>
                          <a:cs typeface="Verdana" panose="020B0604030504040204" pitchFamily="34" charset="0"/>
                        </a:rPr>
                        <a:t> distinct numbers</a:t>
                      </a:r>
                      <a:endParaRPr lang="en-US" sz="2000" dirty="0">
                        <a:solidFill>
                          <a:srgbClr val="960000"/>
                        </a:solidFill>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gn="ctr"/>
                      <a:r>
                        <a:rPr lang="en-US" sz="2000" dirty="0" smtClean="0">
                          <a:solidFill>
                            <a:srgbClr val="960000"/>
                          </a:solidFill>
                          <a:latin typeface="Verdana" panose="020B0604030504040204" pitchFamily="34" charset="0"/>
                          <a:ea typeface="Verdana" panose="020B0604030504040204" pitchFamily="34" charset="0"/>
                          <a:cs typeface="Verdana" panose="020B0604030504040204" pitchFamily="34" charset="0"/>
                        </a:rPr>
                        <a:t>Most significant</a:t>
                      </a:r>
                      <a:r>
                        <a:rPr lang="en-US" sz="2000" baseline="0" dirty="0" smtClean="0">
                          <a:solidFill>
                            <a:srgbClr val="960000"/>
                          </a:solidFill>
                          <a:latin typeface="Verdana" panose="020B0604030504040204" pitchFamily="34" charset="0"/>
                          <a:ea typeface="Verdana" panose="020B0604030504040204" pitchFamily="34" charset="0"/>
                          <a:cs typeface="Verdana" panose="020B0604030504040204" pitchFamily="34" charset="0"/>
                        </a:rPr>
                        <a:t> impact of a single bit flip</a:t>
                      </a:r>
                      <a:endParaRPr lang="en-US" sz="2000" dirty="0">
                        <a:solidFill>
                          <a:srgbClr val="960000"/>
                        </a:solidFill>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gn="ctr"/>
                      <a:r>
                        <a:rPr lang="en-US" sz="2000" dirty="0" smtClean="0">
                          <a:solidFill>
                            <a:srgbClr val="960000"/>
                          </a:solidFill>
                          <a:latin typeface="Verdana" panose="020B0604030504040204" pitchFamily="34" charset="0"/>
                          <a:ea typeface="Verdana" panose="020B0604030504040204" pitchFamily="34" charset="0"/>
                          <a:cs typeface="Verdana" panose="020B0604030504040204" pitchFamily="34" charset="0"/>
                        </a:rPr>
                        <a:t>Maximum unique representations of a single number</a:t>
                      </a:r>
                      <a:endParaRPr lang="en-US" sz="2000" dirty="0">
                        <a:solidFill>
                          <a:srgbClr val="960000"/>
                        </a:solidFill>
                        <a:latin typeface="Verdana" panose="020B0604030504040204" pitchFamily="34" charset="0"/>
                        <a:ea typeface="Verdana" panose="020B0604030504040204" pitchFamily="34" charset="0"/>
                        <a:cs typeface="Verdana" panose="020B0604030504040204" pitchFamily="34" charset="0"/>
                      </a:endParaRPr>
                    </a:p>
                  </a:txBody>
                  <a:tcPr anchor="ctr"/>
                </a:tc>
              </a:tr>
              <a:tr h="815932">
                <a:tc>
                  <a:txBody>
                    <a:bodyPr/>
                    <a:lstStyle/>
                    <a:p>
                      <a:pPr algn="ctr"/>
                      <a:r>
                        <a:rPr lang="en-US" sz="2000" dirty="0" smtClean="0">
                          <a:latin typeface="Verdana" panose="020B0604030504040204" pitchFamily="34" charset="0"/>
                          <a:ea typeface="Verdana" panose="020B0604030504040204" pitchFamily="34" charset="0"/>
                          <a:cs typeface="Verdana" panose="020B0604030504040204" pitchFamily="34" charset="0"/>
                        </a:rPr>
                        <a:t>Deterministic</a:t>
                      </a:r>
                      <a:endParaRPr lang="en-US" sz="2000"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gn="ctr"/>
                      <a:r>
                        <a:rPr lang="en-US" sz="2000" kern="1200" dirty="0" smtClean="0">
                          <a:solidFill>
                            <a:schemeClr val="dk1"/>
                          </a:solidFill>
                          <a:effectLst/>
                          <a:latin typeface="Verdana" panose="020B0604030504040204" pitchFamily="34" charset="0"/>
                          <a:ea typeface="Verdana" panose="020B0604030504040204" pitchFamily="34" charset="0"/>
                          <a:cs typeface="Verdana" panose="020B0604030504040204" pitchFamily="34" charset="0"/>
                        </a:rPr>
                        <a:t>n</a:t>
                      </a:r>
                      <a:r>
                        <a:rPr lang="en-US" sz="2000" kern="1200" baseline="30000" dirty="0" smtClean="0">
                          <a:solidFill>
                            <a:schemeClr val="dk1"/>
                          </a:solidFill>
                          <a:effectLst/>
                          <a:latin typeface="Verdana" panose="020B0604030504040204" pitchFamily="34" charset="0"/>
                          <a:ea typeface="Verdana" panose="020B0604030504040204" pitchFamily="34" charset="0"/>
                          <a:cs typeface="Verdana" panose="020B0604030504040204" pitchFamily="34" charset="0"/>
                        </a:rPr>
                        <a:t>k</a:t>
                      </a:r>
                      <a:endParaRPr lang="en-US" sz="2000"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gn="ctr"/>
                      <a:r>
                        <a:rPr lang="en-US" sz="2000" dirty="0" smtClean="0">
                          <a:latin typeface="Verdana" panose="020B0604030504040204" pitchFamily="34" charset="0"/>
                          <a:ea typeface="Verdana" panose="020B0604030504040204" pitchFamily="34" charset="0"/>
                          <a:cs typeface="Verdana" panose="020B0604030504040204" pitchFamily="34" charset="0"/>
                        </a:rPr>
                        <a:t>1</a:t>
                      </a:r>
                      <a:endParaRPr lang="en-US" sz="2000"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gn="ctr"/>
                      <a:r>
                        <a:rPr lang="en-US" sz="2000" kern="1200" dirty="0" smtClean="0">
                          <a:solidFill>
                            <a:schemeClr val="dk1"/>
                          </a:solidFill>
                          <a:effectLst/>
                          <a:latin typeface="Verdana" panose="020B0604030504040204" pitchFamily="34" charset="0"/>
                          <a:ea typeface="Verdana" panose="020B0604030504040204" pitchFamily="34" charset="0"/>
                          <a:cs typeface="Verdana" panose="020B0604030504040204" pitchFamily="34" charset="0"/>
                        </a:rPr>
                        <a:t>n</a:t>
                      </a:r>
                      <a:r>
                        <a:rPr lang="en-US" sz="2000" kern="1200" baseline="30000" dirty="0" smtClean="0">
                          <a:solidFill>
                            <a:schemeClr val="dk1"/>
                          </a:solidFill>
                          <a:effectLst/>
                          <a:latin typeface="Verdana" panose="020B0604030504040204" pitchFamily="34" charset="0"/>
                          <a:ea typeface="Verdana" panose="020B0604030504040204" pitchFamily="34" charset="0"/>
                          <a:cs typeface="Verdana" panose="020B0604030504040204" pitchFamily="34" charset="0"/>
                        </a:rPr>
                        <a:t>k</a:t>
                      </a:r>
                      <a:endParaRPr lang="en-US" sz="2000" dirty="0">
                        <a:latin typeface="Verdana" panose="020B0604030504040204" pitchFamily="34" charset="0"/>
                        <a:ea typeface="Verdana" panose="020B0604030504040204" pitchFamily="34" charset="0"/>
                        <a:cs typeface="Verdana" panose="020B0604030504040204" pitchFamily="34" charset="0"/>
                      </a:endParaRPr>
                    </a:p>
                  </a:txBody>
                  <a:tcPr anchor="ctr"/>
                </a:tc>
              </a:tr>
              <a:tr h="815932">
                <a:tc>
                  <a:txBody>
                    <a:bodyPr/>
                    <a:lstStyle/>
                    <a:p>
                      <a:pPr algn="ctr"/>
                      <a:r>
                        <a:rPr lang="en-US" sz="2000" dirty="0" smtClean="0">
                          <a:latin typeface="Verdana" panose="020B0604030504040204" pitchFamily="34" charset="0"/>
                          <a:ea typeface="Verdana" panose="020B0604030504040204" pitchFamily="34" charset="0"/>
                          <a:cs typeface="Verdana" panose="020B0604030504040204" pitchFamily="34" charset="0"/>
                        </a:rPr>
                        <a:t>Una-Posi</a:t>
                      </a:r>
                      <a:endParaRPr lang="en-US" sz="2000"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gn="ctr"/>
                      <a:r>
                        <a:rPr lang="en-US" sz="2000" kern="1200" dirty="0" smtClean="0">
                          <a:solidFill>
                            <a:schemeClr val="dk1"/>
                          </a:solidFill>
                          <a:effectLst/>
                          <a:latin typeface="Verdana" panose="020B0604030504040204" pitchFamily="34" charset="0"/>
                          <a:ea typeface="Verdana" panose="020B0604030504040204" pitchFamily="34" charset="0"/>
                          <a:cs typeface="Verdana" panose="020B0604030504040204" pitchFamily="34" charset="0"/>
                        </a:rPr>
                        <a:t>nk</a:t>
                      </a:r>
                      <a:endParaRPr lang="en-US" sz="2000"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gn="ctr"/>
                      <a:r>
                        <a:rPr lang="en-US" sz="2000" kern="1200" dirty="0" smtClean="0">
                          <a:solidFill>
                            <a:schemeClr val="dk1"/>
                          </a:solidFill>
                          <a:effectLst/>
                          <a:latin typeface="Verdana" panose="020B0604030504040204" pitchFamily="34" charset="0"/>
                          <a:ea typeface="Verdana" panose="020B0604030504040204" pitchFamily="34" charset="0"/>
                          <a:cs typeface="Verdana" panose="020B0604030504040204" pitchFamily="34" charset="0"/>
                        </a:rPr>
                        <a:t>n</a:t>
                      </a:r>
                      <a:r>
                        <a:rPr lang="en-US" sz="2000" kern="1200" baseline="30000" dirty="0" smtClean="0">
                          <a:solidFill>
                            <a:schemeClr val="dk1"/>
                          </a:solidFill>
                          <a:effectLst/>
                          <a:latin typeface="Verdana" panose="020B0604030504040204" pitchFamily="34" charset="0"/>
                          <a:ea typeface="Verdana" panose="020B0604030504040204" pitchFamily="34" charset="0"/>
                          <a:cs typeface="Verdana" panose="020B0604030504040204" pitchFamily="34" charset="0"/>
                        </a:rPr>
                        <a:t>k-1</a:t>
                      </a:r>
                      <a:endParaRPr lang="en-US" sz="2000"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gn="ctr"/>
                      <a:r>
                        <a:rPr lang="en-US" sz="2000" dirty="0" smtClean="0">
                          <a:latin typeface="Verdana" panose="020B0604030504040204" pitchFamily="34" charset="0"/>
                          <a:ea typeface="Verdana" panose="020B0604030504040204" pitchFamily="34" charset="0"/>
                          <a:cs typeface="Verdana" panose="020B0604030504040204" pitchFamily="34" charset="0"/>
                        </a:rPr>
                        <a:t>n</a:t>
                      </a:r>
                      <a:endParaRPr lang="en-US" sz="2000" dirty="0">
                        <a:latin typeface="Verdana" panose="020B0604030504040204" pitchFamily="34" charset="0"/>
                        <a:ea typeface="Verdana" panose="020B0604030504040204" pitchFamily="34" charset="0"/>
                        <a:cs typeface="Verdana" panose="020B0604030504040204" pitchFamily="34" charset="0"/>
                      </a:endParaRPr>
                    </a:p>
                  </a:txBody>
                  <a:tcPr anchor="ctr"/>
                </a:tc>
              </a:tr>
              <a:tr h="815932">
                <a:tc>
                  <a:txBody>
                    <a:bodyPr/>
                    <a:lstStyle/>
                    <a:p>
                      <a:pPr algn="ctr"/>
                      <a:r>
                        <a:rPr lang="en-US" sz="2000" dirty="0" smtClean="0">
                          <a:latin typeface="Verdana" panose="020B0604030504040204" pitchFamily="34" charset="0"/>
                          <a:ea typeface="Verdana" panose="020B0604030504040204" pitchFamily="34" charset="0"/>
                          <a:cs typeface="Verdana" panose="020B0604030504040204" pitchFamily="34" charset="0"/>
                        </a:rPr>
                        <a:t>Binary</a:t>
                      </a:r>
                      <a:endParaRPr lang="en-US" sz="2000"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gn="ctr"/>
                      <a:r>
                        <a:rPr lang="en-US" sz="2000" kern="1200" dirty="0" smtClean="0">
                          <a:solidFill>
                            <a:schemeClr val="dk1"/>
                          </a:solidFill>
                          <a:effectLst/>
                          <a:latin typeface="Verdana" panose="020B0604030504040204" pitchFamily="34" charset="0"/>
                          <a:ea typeface="Verdana" panose="020B0604030504040204" pitchFamily="34" charset="0"/>
                          <a:cs typeface="Verdana" panose="020B0604030504040204" pitchFamily="34" charset="0"/>
                        </a:rPr>
                        <a:t>(log</a:t>
                      </a:r>
                      <a:r>
                        <a:rPr lang="en-US" sz="2000" kern="1200" baseline="-25000" dirty="0" smtClean="0">
                          <a:solidFill>
                            <a:schemeClr val="dk1"/>
                          </a:solidFill>
                          <a:effectLst/>
                          <a:latin typeface="Verdana" panose="020B0604030504040204" pitchFamily="34" charset="0"/>
                          <a:ea typeface="Verdana" panose="020B0604030504040204" pitchFamily="34" charset="0"/>
                          <a:cs typeface="Verdana" panose="020B0604030504040204" pitchFamily="34" charset="0"/>
                        </a:rPr>
                        <a:t>2</a:t>
                      </a:r>
                      <a:r>
                        <a:rPr lang="en-US" sz="2000" kern="1200" dirty="0" smtClean="0">
                          <a:solidFill>
                            <a:schemeClr val="dk1"/>
                          </a:solidFill>
                          <a:effectLst/>
                          <a:latin typeface="Verdana" panose="020B0604030504040204" pitchFamily="34" charset="0"/>
                          <a:ea typeface="Verdana" panose="020B0604030504040204" pitchFamily="34" charset="0"/>
                          <a:cs typeface="Verdana" panose="020B0604030504040204" pitchFamily="34" charset="0"/>
                        </a:rPr>
                        <a:t>n)k</a:t>
                      </a:r>
                      <a:endParaRPr lang="en-US" sz="2000"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gn="ctr"/>
                      <a:r>
                        <a:rPr lang="en-US" sz="2000" kern="1200" dirty="0" smtClean="0">
                          <a:solidFill>
                            <a:schemeClr val="dk1"/>
                          </a:solidFill>
                          <a:effectLst/>
                          <a:latin typeface="Verdana" panose="020B0604030504040204" pitchFamily="34" charset="0"/>
                          <a:ea typeface="Verdana" panose="020B0604030504040204" pitchFamily="34" charset="0"/>
                          <a:cs typeface="Verdana" panose="020B0604030504040204" pitchFamily="34" charset="0"/>
                        </a:rPr>
                        <a:t>(1/2)n</a:t>
                      </a:r>
                      <a:r>
                        <a:rPr lang="en-US" sz="2000" kern="1200" baseline="30000" dirty="0" smtClean="0">
                          <a:solidFill>
                            <a:schemeClr val="dk1"/>
                          </a:solidFill>
                          <a:effectLst/>
                          <a:latin typeface="Verdana" panose="020B0604030504040204" pitchFamily="34" charset="0"/>
                          <a:ea typeface="Verdana" panose="020B0604030504040204" pitchFamily="34" charset="0"/>
                          <a:cs typeface="Verdana" panose="020B0604030504040204" pitchFamily="34" charset="0"/>
                        </a:rPr>
                        <a:t>k</a:t>
                      </a:r>
                      <a:endParaRPr lang="en-US" sz="2000"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gn="ctr"/>
                      <a:r>
                        <a:rPr lang="en-US" sz="2000" dirty="0" smtClean="0">
                          <a:latin typeface="Verdana" panose="020B0604030504040204" pitchFamily="34" charset="0"/>
                          <a:ea typeface="Verdana" panose="020B0604030504040204" pitchFamily="34" charset="0"/>
                          <a:cs typeface="Verdana" panose="020B0604030504040204" pitchFamily="34" charset="0"/>
                        </a:rPr>
                        <a:t>1</a:t>
                      </a:r>
                      <a:endParaRPr lang="en-US" sz="2000" dirty="0">
                        <a:latin typeface="Verdana" panose="020B0604030504040204" pitchFamily="34" charset="0"/>
                        <a:ea typeface="Verdana" panose="020B0604030504040204" pitchFamily="34" charset="0"/>
                        <a:cs typeface="Verdana" panose="020B0604030504040204" pitchFamily="34" charset="0"/>
                      </a:endParaRPr>
                    </a:p>
                  </a:txBody>
                  <a:tcPr anchor="ctr"/>
                </a:tc>
              </a:tr>
            </a:tbl>
          </a:graphicData>
        </a:graphic>
      </p:graphicFrame>
      <p:sp>
        <p:nvSpPr>
          <p:cNvPr id="83" name="TextBox 82"/>
          <p:cNvSpPr txBox="1"/>
          <p:nvPr/>
        </p:nvSpPr>
        <p:spPr>
          <a:xfrm>
            <a:off x="25557857" y="22028325"/>
            <a:ext cx="2856872" cy="461665"/>
          </a:xfrm>
          <a:prstGeom prst="rect">
            <a:avLst/>
          </a:prstGeom>
          <a:noFill/>
        </p:spPr>
        <p:txBody>
          <a:bodyPr wrap="none" rtlCol="0">
            <a:spAutoFit/>
          </a:bodyPr>
          <a:lstStyle/>
          <a:p>
            <a:r>
              <a:rPr lang="en-US" sz="2400" b="1" dirty="0" smtClean="0">
                <a:latin typeface="Verdana" panose="020B0604030504040204" pitchFamily="34" charset="0"/>
                <a:ea typeface="Verdana" panose="020B0604030504040204" pitchFamily="34" charset="0"/>
                <a:cs typeface="Verdana" panose="020B0604030504040204" pitchFamily="34" charset="0"/>
              </a:rPr>
              <a:t>Fault Tolerance</a:t>
            </a:r>
            <a:endParaRPr lang="en-US" sz="2400" b="1" dirty="0">
              <a:latin typeface="Verdana" panose="020B0604030504040204" pitchFamily="34" charset="0"/>
              <a:ea typeface="Verdana" panose="020B0604030504040204" pitchFamily="34" charset="0"/>
              <a:cs typeface="Verdana" panose="020B0604030504040204" pitchFamily="34" charset="0"/>
            </a:endParaRPr>
          </a:p>
        </p:txBody>
      </p:sp>
      <p:sp>
        <p:nvSpPr>
          <p:cNvPr id="84" name="TextBox 83"/>
          <p:cNvSpPr txBox="1"/>
          <p:nvPr/>
        </p:nvSpPr>
        <p:spPr>
          <a:xfrm>
            <a:off x="36090305" y="22526291"/>
            <a:ext cx="6248095" cy="3970318"/>
          </a:xfrm>
          <a:prstGeom prst="rect">
            <a:avLst/>
          </a:prstGeom>
          <a:noFill/>
        </p:spPr>
        <p:txBody>
          <a:bodyPr wrap="square" rtlCol="0">
            <a:spAutoFit/>
          </a:bodyPr>
          <a:lstStyle/>
          <a:p>
            <a:pPr algn="just">
              <a:lnSpc>
                <a:spcPct val="150000"/>
              </a:lnSpc>
            </a:pPr>
            <a:r>
              <a:rPr lang="en-US" sz="2400" dirty="0" smtClean="0">
                <a:latin typeface="Verdana" panose="020B0604030504040204" pitchFamily="34" charset="0"/>
                <a:ea typeface="Verdana" panose="020B0604030504040204" pitchFamily="34" charset="0"/>
                <a:cs typeface="Verdana" panose="020B0604030504040204" pitchFamily="34" charset="0"/>
              </a:rPr>
              <a:t>As expected, Unary Positional computing, a hybrid between a fully positional and fully uniform system, bears complexities that fall between traditional binary and the Deterministic approach to Stochastic computing for all examined performance metrics.</a:t>
            </a:r>
            <a:endParaRPr lang="en-US" sz="2400" dirty="0">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85" name="Content Placeholder 2"/>
          <p:cNvGraphicFramePr>
            <a:graphicFrameLocks/>
          </p:cNvGraphicFramePr>
          <p:nvPr>
            <p:extLst>
              <p:ext uri="{D42A27DB-BD31-4B8C-83A1-F6EECF244321}">
                <p14:modId xmlns:p14="http://schemas.microsoft.com/office/powerpoint/2010/main" val="1253235829"/>
              </p:ext>
            </p:extLst>
          </p:nvPr>
        </p:nvGraphicFramePr>
        <p:xfrm>
          <a:off x="29422527" y="16294832"/>
          <a:ext cx="12915873" cy="2434917"/>
        </p:xfrm>
        <a:graphic>
          <a:graphicData uri="http://schemas.openxmlformats.org/drawingml/2006/table">
            <a:tbl>
              <a:tblPr firstRow="1" bandRow="1">
                <a:tableStyleId>{00A15C55-8517-42AA-B614-E9B94910E393}</a:tableStyleId>
              </a:tblPr>
              <a:tblGrid>
                <a:gridCol w="2219737"/>
                <a:gridCol w="2429058"/>
                <a:gridCol w="1214530"/>
                <a:gridCol w="1186926"/>
                <a:gridCol w="5865622"/>
              </a:tblGrid>
              <a:tr h="867104">
                <a:tc>
                  <a:txBody>
                    <a:bodyPr/>
                    <a:lstStyle/>
                    <a:p>
                      <a:pPr algn="ctr"/>
                      <a:r>
                        <a:rPr lang="en-US" sz="2000" dirty="0" smtClean="0">
                          <a:latin typeface="Verdana" panose="020B0604030504040204" pitchFamily="34" charset="0"/>
                          <a:ea typeface="Verdana" panose="020B0604030504040204" pitchFamily="34" charset="0"/>
                          <a:cs typeface="Verdana" panose="020B0604030504040204" pitchFamily="34" charset="0"/>
                        </a:rPr>
                        <a:t> </a:t>
                      </a:r>
                      <a:endParaRPr lang="en-US" sz="2000"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gn="ctr"/>
                      <a:r>
                        <a:rPr lang="en-US" sz="2000" dirty="0" smtClean="0">
                          <a:solidFill>
                            <a:srgbClr val="960000"/>
                          </a:solidFill>
                          <a:latin typeface="Verdana" panose="020B0604030504040204" pitchFamily="34" charset="0"/>
                          <a:ea typeface="Verdana" panose="020B0604030504040204" pitchFamily="34" charset="0"/>
                          <a:cs typeface="Verdana" panose="020B0604030504040204" pitchFamily="34" charset="0"/>
                        </a:rPr>
                        <a:t>Positional Binary</a:t>
                      </a:r>
                      <a:endParaRPr lang="en-US" sz="2000" dirty="0">
                        <a:solidFill>
                          <a:srgbClr val="960000"/>
                        </a:solidFill>
                        <a:latin typeface="Verdana" panose="020B0604030504040204" pitchFamily="34" charset="0"/>
                        <a:ea typeface="Verdana" panose="020B0604030504040204" pitchFamily="34" charset="0"/>
                        <a:cs typeface="Verdana" panose="020B0604030504040204" pitchFamily="34" charset="0"/>
                      </a:endParaRPr>
                    </a:p>
                  </a:txBody>
                  <a:tcPr anchor="ctr"/>
                </a:tc>
                <a:tc gridSpan="2">
                  <a:txBody>
                    <a:bodyPr/>
                    <a:lstStyle/>
                    <a:p>
                      <a:pPr algn="ctr"/>
                      <a:r>
                        <a:rPr lang="en-US" sz="2000" dirty="0" smtClean="0">
                          <a:solidFill>
                            <a:srgbClr val="960000"/>
                          </a:solidFill>
                          <a:latin typeface="Verdana" panose="020B0604030504040204" pitchFamily="34" charset="0"/>
                          <a:ea typeface="Verdana" panose="020B0604030504040204" pitchFamily="34" charset="0"/>
                          <a:cs typeface="Verdana" panose="020B0604030504040204" pitchFamily="34" charset="0"/>
                        </a:rPr>
                        <a:t>Deterministic</a:t>
                      </a:r>
                      <a:endParaRPr lang="en-US" sz="2000" dirty="0">
                        <a:solidFill>
                          <a:srgbClr val="960000"/>
                        </a:solidFill>
                        <a:latin typeface="Verdana" panose="020B0604030504040204" pitchFamily="34" charset="0"/>
                        <a:ea typeface="Verdana" panose="020B0604030504040204" pitchFamily="34" charset="0"/>
                        <a:cs typeface="Verdana" panose="020B0604030504040204" pitchFamily="34" charset="0"/>
                      </a:endParaRPr>
                    </a:p>
                  </a:txBody>
                  <a:tcPr anchor="ctr"/>
                </a:tc>
                <a:tc hMerge="1">
                  <a:txBody>
                    <a:bodyPr/>
                    <a:lstStyle/>
                    <a:p>
                      <a:endParaRPr lang="en-US"/>
                    </a:p>
                  </a:txBody>
                  <a:tcPr/>
                </a:tc>
                <a:tc>
                  <a:txBody>
                    <a:bodyPr/>
                    <a:lstStyle/>
                    <a:p>
                      <a:pPr algn="ctr"/>
                      <a:r>
                        <a:rPr lang="en-US" sz="2000" dirty="0" smtClean="0">
                          <a:solidFill>
                            <a:srgbClr val="960000"/>
                          </a:solidFill>
                          <a:latin typeface="Verdana" panose="020B0604030504040204" pitchFamily="34" charset="0"/>
                          <a:ea typeface="Verdana" panose="020B0604030504040204" pitchFamily="34" charset="0"/>
                          <a:cs typeface="Verdana" panose="020B0604030504040204" pitchFamily="34" charset="0"/>
                        </a:rPr>
                        <a:t>Unary</a:t>
                      </a:r>
                      <a:r>
                        <a:rPr lang="en-US" sz="2000" baseline="0" dirty="0" smtClean="0">
                          <a:solidFill>
                            <a:srgbClr val="960000"/>
                          </a:solidFill>
                          <a:latin typeface="Verdana" panose="020B0604030504040204" pitchFamily="34" charset="0"/>
                          <a:ea typeface="Verdana" panose="020B0604030504040204" pitchFamily="34" charset="0"/>
                          <a:cs typeface="Verdana" panose="020B0604030504040204" pitchFamily="34" charset="0"/>
                        </a:rPr>
                        <a:t> </a:t>
                      </a:r>
                      <a:r>
                        <a:rPr lang="en-US" sz="2000" dirty="0" smtClean="0">
                          <a:solidFill>
                            <a:srgbClr val="960000"/>
                          </a:solidFill>
                          <a:latin typeface="Verdana" panose="020B0604030504040204" pitchFamily="34" charset="0"/>
                          <a:ea typeface="Verdana" panose="020B0604030504040204" pitchFamily="34" charset="0"/>
                          <a:cs typeface="Verdana" panose="020B0604030504040204" pitchFamily="34" charset="0"/>
                        </a:rPr>
                        <a:t>Positional</a:t>
                      </a:r>
                      <a:endParaRPr lang="en-US" sz="2000" dirty="0">
                        <a:solidFill>
                          <a:srgbClr val="960000"/>
                        </a:solidFill>
                        <a:latin typeface="Verdana" panose="020B0604030504040204" pitchFamily="34" charset="0"/>
                        <a:ea typeface="Verdana" panose="020B0604030504040204" pitchFamily="34" charset="0"/>
                        <a:cs typeface="Verdana" panose="020B0604030504040204" pitchFamily="34" charset="0"/>
                      </a:endParaRPr>
                    </a:p>
                  </a:txBody>
                  <a:tcPr anchor="ctr"/>
                </a:tc>
              </a:tr>
              <a:tr h="750533">
                <a:tc rowSpan="2">
                  <a:txBody>
                    <a:bodyPr/>
                    <a:lstStyle/>
                    <a:p>
                      <a:pPr algn="ctr"/>
                      <a:r>
                        <a:rPr lang="en-US" sz="2000" dirty="0" smtClean="0">
                          <a:latin typeface="Verdana" panose="020B0604030504040204" pitchFamily="34" charset="0"/>
                          <a:ea typeface="Verdana" panose="020B0604030504040204" pitchFamily="34" charset="0"/>
                          <a:cs typeface="Verdana" panose="020B0604030504040204" pitchFamily="34" charset="0"/>
                        </a:rPr>
                        <a:t>Complexity of 2-input Multiplication</a:t>
                      </a:r>
                      <a:endParaRPr lang="en-US" sz="2000" dirty="0">
                        <a:latin typeface="Verdana" panose="020B0604030504040204" pitchFamily="34" charset="0"/>
                        <a:ea typeface="Verdana" panose="020B0604030504040204" pitchFamily="34" charset="0"/>
                        <a:cs typeface="Verdana" panose="020B0604030504040204" pitchFamily="34" charset="0"/>
                      </a:endParaRPr>
                    </a:p>
                  </a:txBody>
                  <a:tcPr anchor="ctr"/>
                </a:tc>
                <a:tc rowSpan="2">
                  <a:txBody>
                    <a:bodyPr/>
                    <a:lstStyle/>
                    <a:p>
                      <a:pPr algn="ctr"/>
                      <a:r>
                        <a:rPr lang="en-US" sz="2000" dirty="0" smtClean="0">
                          <a:latin typeface="Verdana" panose="020B0604030504040204" pitchFamily="34" charset="0"/>
                          <a:ea typeface="Verdana" panose="020B0604030504040204" pitchFamily="34" charset="0"/>
                          <a:cs typeface="Verdana" panose="020B0604030504040204" pitchFamily="34" charset="0"/>
                        </a:rPr>
                        <a:t>[(log</a:t>
                      </a:r>
                      <a:r>
                        <a:rPr lang="en-US" sz="2000" baseline="-25000" dirty="0" smtClean="0">
                          <a:latin typeface="Verdana" panose="020B0604030504040204" pitchFamily="34" charset="0"/>
                          <a:ea typeface="Verdana" panose="020B0604030504040204" pitchFamily="34" charset="0"/>
                          <a:cs typeface="Verdana" panose="020B0604030504040204" pitchFamily="34" charset="0"/>
                        </a:rPr>
                        <a:t>2</a:t>
                      </a:r>
                      <a:r>
                        <a:rPr lang="en-US" sz="2000" baseline="0" dirty="0" smtClean="0">
                          <a:latin typeface="Verdana" panose="020B0604030504040204" pitchFamily="34" charset="0"/>
                          <a:ea typeface="Verdana" panose="020B0604030504040204" pitchFamily="34" charset="0"/>
                          <a:cs typeface="Verdana" panose="020B0604030504040204" pitchFamily="34" charset="0"/>
                        </a:rPr>
                        <a:t>n)k]</a:t>
                      </a:r>
                      <a:r>
                        <a:rPr lang="en-US" sz="2000" baseline="30000" dirty="0" smtClean="0">
                          <a:latin typeface="Verdana" panose="020B0604030504040204" pitchFamily="34" charset="0"/>
                          <a:ea typeface="Verdana" panose="020B0604030504040204" pitchFamily="34" charset="0"/>
                          <a:cs typeface="Verdana" panose="020B0604030504040204" pitchFamily="34" charset="0"/>
                        </a:rPr>
                        <a:t>2</a:t>
                      </a:r>
                      <a:endParaRPr lang="en-US" sz="2000"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r>
                        <a:rPr lang="en-US" sz="2000" dirty="0" smtClean="0">
                          <a:latin typeface="Verdana" panose="020B0604030504040204" pitchFamily="34" charset="0"/>
                          <a:ea typeface="Verdana" panose="020B0604030504040204" pitchFamily="34" charset="0"/>
                          <a:cs typeface="Verdana" panose="020B0604030504040204" pitchFamily="34" charset="0"/>
                        </a:rPr>
                        <a:t>Time: </a:t>
                      </a:r>
                      <a:endParaRPr lang="en-US" sz="2000"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gn="ctr"/>
                      <a:r>
                        <a:rPr lang="en-US" sz="2000" dirty="0" smtClean="0">
                          <a:latin typeface="Verdana" panose="020B0604030504040204" pitchFamily="34" charset="0"/>
                          <a:ea typeface="Verdana" panose="020B0604030504040204" pitchFamily="34" charset="0"/>
                          <a:cs typeface="Verdana" panose="020B0604030504040204" pitchFamily="34" charset="0"/>
                        </a:rPr>
                        <a:t>n</a:t>
                      </a:r>
                      <a:r>
                        <a:rPr lang="en-US" sz="2000" baseline="30000" dirty="0" smtClean="0">
                          <a:latin typeface="Verdana" panose="020B0604030504040204" pitchFamily="34" charset="0"/>
                          <a:ea typeface="Verdana" panose="020B0604030504040204" pitchFamily="34" charset="0"/>
                          <a:cs typeface="Verdana" panose="020B0604030504040204" pitchFamily="34" charset="0"/>
                        </a:rPr>
                        <a:t>2k</a:t>
                      </a:r>
                      <a:endParaRPr lang="en-US" sz="2000"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gn="ctr"/>
                      <a:r>
                        <a:rPr lang="en-US" sz="2000" baseline="0" dirty="0" smtClean="0">
                          <a:latin typeface="Verdana" panose="020B0604030504040204" pitchFamily="34" charset="0"/>
                          <a:ea typeface="Verdana" panose="020B0604030504040204" pitchFamily="34" charset="0"/>
                          <a:cs typeface="Verdana" panose="020B0604030504040204" pitchFamily="34" charset="0"/>
                        </a:rPr>
                        <a:t>kn</a:t>
                      </a:r>
                      <a:r>
                        <a:rPr lang="en-US" sz="2000" baseline="30000" dirty="0" smtClean="0">
                          <a:latin typeface="Verdana" panose="020B0604030504040204" pitchFamily="34" charset="0"/>
                          <a:ea typeface="Verdana" panose="020B0604030504040204" pitchFamily="34" charset="0"/>
                          <a:cs typeface="Verdana" panose="020B0604030504040204" pitchFamily="34" charset="0"/>
                        </a:rPr>
                        <a:t>2</a:t>
                      </a:r>
                      <a:r>
                        <a:rPr lang="en-US" sz="2000" baseline="0" dirty="0" smtClean="0">
                          <a:latin typeface="Verdana" panose="020B0604030504040204" pitchFamily="34" charset="0"/>
                          <a:ea typeface="Verdana" panose="020B0604030504040204" pitchFamily="34" charset="0"/>
                          <a:cs typeface="Verdana" panose="020B0604030504040204" pitchFamily="34" charset="0"/>
                        </a:rPr>
                        <a:t> </a:t>
                      </a:r>
                    </a:p>
                  </a:txBody>
                  <a:tcPr anchor="ctr"/>
                </a:tc>
              </a:tr>
              <a:tr h="817280">
                <a:tc vMerge="1">
                  <a:txBody>
                    <a:bodyPr/>
                    <a:lstStyle/>
                    <a:p>
                      <a:endParaRPr lang="en-US"/>
                    </a:p>
                  </a:txBody>
                  <a:tcPr/>
                </a:tc>
                <a:tc vMerge="1">
                  <a:txBody>
                    <a:bodyPr/>
                    <a:lstStyle/>
                    <a:p>
                      <a:endParaRPr lang="en-US"/>
                    </a:p>
                  </a:txBody>
                  <a:tcPr/>
                </a:tc>
                <a:tc>
                  <a:txBody>
                    <a:bodyPr/>
                    <a:lstStyle/>
                    <a:p>
                      <a:pPr algn="l"/>
                      <a:r>
                        <a:rPr lang="en-US" sz="2000" dirty="0" smtClean="0">
                          <a:latin typeface="Verdana" panose="020B0604030504040204" pitchFamily="34" charset="0"/>
                          <a:ea typeface="Verdana" panose="020B0604030504040204" pitchFamily="34" charset="0"/>
                          <a:cs typeface="Verdana" panose="020B0604030504040204" pitchFamily="34" charset="0"/>
                        </a:rPr>
                        <a:t>Area:</a:t>
                      </a:r>
                      <a:endParaRPr lang="en-US" sz="2000"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gn="ctr"/>
                      <a:r>
                        <a:rPr lang="en-US" sz="2000" dirty="0" smtClean="0">
                          <a:latin typeface="Verdana" panose="020B0604030504040204" pitchFamily="34" charset="0"/>
                          <a:ea typeface="Verdana" panose="020B0604030504040204" pitchFamily="34" charset="0"/>
                          <a:cs typeface="Verdana" panose="020B0604030504040204" pitchFamily="34" charset="0"/>
                        </a:rPr>
                        <a:t>1</a:t>
                      </a:r>
                      <a:endParaRPr lang="en-US" sz="2000"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gn="ctr"/>
                      <a:r>
                        <a:rPr lang="en-US" sz="2000" dirty="0" smtClean="0">
                          <a:latin typeface="Verdana" panose="020B0604030504040204" pitchFamily="34" charset="0"/>
                          <a:ea typeface="Verdana" panose="020B0604030504040204" pitchFamily="34" charset="0"/>
                          <a:cs typeface="Verdana" panose="020B0604030504040204" pitchFamily="34" charset="0"/>
                        </a:rPr>
                        <a:t>2log</a:t>
                      </a:r>
                      <a:r>
                        <a:rPr lang="en-US" sz="2000" baseline="-25000" dirty="0" smtClean="0">
                          <a:latin typeface="Verdana" panose="020B0604030504040204" pitchFamily="34" charset="0"/>
                          <a:ea typeface="Verdana" panose="020B0604030504040204" pitchFamily="34" charset="0"/>
                          <a:cs typeface="Verdana" panose="020B0604030504040204" pitchFamily="34" charset="0"/>
                        </a:rPr>
                        <a:t>2</a:t>
                      </a:r>
                      <a:r>
                        <a:rPr lang="en-US" sz="2000" baseline="0" dirty="0" smtClean="0">
                          <a:latin typeface="Verdana" panose="020B0604030504040204" pitchFamily="34" charset="0"/>
                          <a:ea typeface="Verdana" panose="020B0604030504040204" pitchFamily="34" charset="0"/>
                          <a:cs typeface="Verdana" panose="020B0604030504040204" pitchFamily="34" charset="0"/>
                        </a:rPr>
                        <a:t>n + log</a:t>
                      </a:r>
                      <a:r>
                        <a:rPr lang="en-US" sz="2000" baseline="-25000" dirty="0" smtClean="0">
                          <a:latin typeface="Verdana" panose="020B0604030504040204" pitchFamily="34" charset="0"/>
                          <a:ea typeface="Verdana" panose="020B0604030504040204" pitchFamily="34" charset="0"/>
                          <a:cs typeface="Verdana" panose="020B0604030504040204" pitchFamily="34" charset="0"/>
                        </a:rPr>
                        <a:t>2</a:t>
                      </a:r>
                      <a:r>
                        <a:rPr lang="en-US" sz="2000" baseline="0" dirty="0" smtClean="0">
                          <a:latin typeface="Verdana" panose="020B0604030504040204" pitchFamily="34" charset="0"/>
                          <a:ea typeface="Verdana" panose="020B0604030504040204" pitchFamily="34" charset="0"/>
                          <a:cs typeface="Verdana" panose="020B0604030504040204" pitchFamily="34" charset="0"/>
                        </a:rPr>
                        <a:t>k + 2k + </a:t>
                      </a:r>
                      <a:r>
                        <a:rPr lang="en-US" sz="2000" baseline="0" dirty="0" smtClean="0">
                          <a:latin typeface="Verdana" panose="020B0604030504040204" pitchFamily="34" charset="0"/>
                          <a:ea typeface="Verdana" panose="020B0604030504040204" pitchFamily="34" charset="0"/>
                          <a:cs typeface="Verdana" panose="020B0604030504040204" pitchFamily="34" charset="0"/>
                        </a:rPr>
                        <a:t>2k(2n+ </a:t>
                      </a:r>
                      <a:r>
                        <a:rPr lang="en-US" sz="2000" baseline="0" dirty="0" smtClean="0">
                          <a:latin typeface="Verdana" panose="020B0604030504040204" pitchFamily="34" charset="0"/>
                          <a:ea typeface="Verdana" panose="020B0604030504040204" pitchFamily="34" charset="0"/>
                          <a:cs typeface="Verdana" panose="020B0604030504040204" pitchFamily="34" charset="0"/>
                        </a:rPr>
                        <a:t>3) + </a:t>
                      </a:r>
                      <a:r>
                        <a:rPr lang="en-US" sz="2000" baseline="0" dirty="0" smtClean="0">
                          <a:latin typeface="Verdana" panose="020B0604030504040204" pitchFamily="34" charset="0"/>
                          <a:ea typeface="Verdana" panose="020B0604030504040204" pitchFamily="34" charset="0"/>
                          <a:cs typeface="Verdana" panose="020B0604030504040204" pitchFamily="34" charset="0"/>
                        </a:rPr>
                        <a:t>2n</a:t>
                      </a:r>
                      <a:endParaRPr lang="en-US" sz="2000" baseline="0" dirty="0" smtClean="0">
                        <a:latin typeface="Verdana" panose="020B0604030504040204" pitchFamily="34" charset="0"/>
                        <a:ea typeface="Verdana" panose="020B0604030504040204" pitchFamily="34" charset="0"/>
                        <a:cs typeface="Verdana" panose="020B0604030504040204" pitchFamily="34" charset="0"/>
                      </a:endParaRPr>
                    </a:p>
                    <a:p>
                      <a:pPr algn="ctr"/>
                      <a:endParaRPr lang="en-US" sz="2000" dirty="0">
                        <a:latin typeface="Verdana" panose="020B0604030504040204" pitchFamily="34" charset="0"/>
                        <a:ea typeface="Verdana" panose="020B0604030504040204" pitchFamily="34" charset="0"/>
                        <a:cs typeface="Verdana" panose="020B0604030504040204" pitchFamily="34" charset="0"/>
                      </a:endParaRPr>
                    </a:p>
                  </a:txBody>
                  <a:tcPr anchor="ctr"/>
                </a:tc>
              </a:tr>
            </a:tbl>
          </a:graphicData>
        </a:graphic>
      </p:graphicFrame>
      <p:sp>
        <p:nvSpPr>
          <p:cNvPr id="86" name="TextBox 85"/>
          <p:cNvSpPr txBox="1"/>
          <p:nvPr/>
        </p:nvSpPr>
        <p:spPr>
          <a:xfrm>
            <a:off x="34695402" y="7626075"/>
            <a:ext cx="8112349" cy="461665"/>
          </a:xfrm>
          <a:prstGeom prst="rect">
            <a:avLst/>
          </a:prstGeom>
          <a:noFill/>
        </p:spPr>
        <p:txBody>
          <a:bodyPr wrap="square" rtlCol="0">
            <a:spAutoFit/>
          </a:bodyPr>
          <a:lstStyle/>
          <a:p>
            <a:r>
              <a:rPr lang="en-US" sz="2400" b="1" dirty="0" smtClean="0">
                <a:latin typeface="Verdana" panose="020B0604030504040204" pitchFamily="34" charset="0"/>
                <a:ea typeface="Verdana" panose="020B0604030504040204" pitchFamily="34" charset="0"/>
                <a:cs typeface="Verdana" panose="020B0604030504040204" pitchFamily="34" charset="0"/>
              </a:rPr>
              <a:t>Time – Area Complexity</a:t>
            </a:r>
          </a:p>
        </p:txBody>
      </p:sp>
      <p:sp>
        <p:nvSpPr>
          <p:cNvPr id="87" name="TextBox 86"/>
          <p:cNvSpPr txBox="1"/>
          <p:nvPr/>
        </p:nvSpPr>
        <p:spPr>
          <a:xfrm>
            <a:off x="25557857" y="28786764"/>
            <a:ext cx="16771318" cy="3416320"/>
          </a:xfrm>
          <a:prstGeom prst="rect">
            <a:avLst/>
          </a:prstGeom>
          <a:noFill/>
        </p:spPr>
        <p:txBody>
          <a:bodyPr wrap="square" rtlCol="0">
            <a:spAutoFit/>
          </a:bodyPr>
          <a:lstStyle/>
          <a:p>
            <a:pPr algn="just">
              <a:lnSpc>
                <a:spcPct val="150000"/>
              </a:lnSpc>
            </a:pPr>
            <a:r>
              <a:rPr lang="en-US" sz="2400" dirty="0" smtClean="0">
                <a:latin typeface="Verdana" panose="020B0604030504040204" pitchFamily="34" charset="0"/>
                <a:ea typeface="Verdana" panose="020B0604030504040204" pitchFamily="34" charset="0"/>
                <a:cs typeface="Verdana" panose="020B0604030504040204" pitchFamily="34" charset="0"/>
              </a:rPr>
              <a:t>Referring back to the evaluation criteria in the Introduction, Unary Positional computation has produced promising results. The representation boasts simple generation, high fault tolerance, and exact accuracy.</a:t>
            </a:r>
          </a:p>
          <a:p>
            <a:pPr algn="just">
              <a:lnSpc>
                <a:spcPct val="150000"/>
              </a:lnSpc>
            </a:pPr>
            <a:r>
              <a:rPr lang="en-US" sz="2400" dirty="0" smtClean="0">
                <a:latin typeface="Verdana" panose="020B0604030504040204" pitchFamily="34" charset="0"/>
                <a:ea typeface="Verdana" panose="020B0604030504040204" pitchFamily="34" charset="0"/>
                <a:cs typeface="Verdana" panose="020B0604030504040204" pitchFamily="34" charset="0"/>
              </a:rPr>
              <a:t>As desired, the Unary Positional representation did indeed boast exponentially shorter latencies than the Deterministic approach. Although this goal was achieved at a cost of more complex hardware, the overall time-space complexity is still highly desirable over the Deterministic approach. Moving forward, additional research is needed to identify what applications would benefit from this hybrid approach.</a:t>
            </a:r>
          </a:p>
        </p:txBody>
      </p:sp>
      <p:pic>
        <p:nvPicPr>
          <p:cNvPr id="91" name="Picture 90"/>
          <p:cNvPicPr>
            <a:picLocks noChangeAspect="1"/>
          </p:cNvPicPr>
          <p:nvPr/>
        </p:nvPicPr>
        <p:blipFill rotWithShape="1">
          <a:blip r:embed="rId4"/>
          <a:srcRect l="1610" r="1975"/>
          <a:stretch/>
        </p:blipFill>
        <p:spPr>
          <a:xfrm>
            <a:off x="1331397" y="25155654"/>
            <a:ext cx="12095044" cy="3589232"/>
          </a:xfrm>
          <a:prstGeom prst="rect">
            <a:avLst/>
          </a:prstGeom>
          <a:ln w="152400">
            <a:solidFill>
              <a:srgbClr val="960000"/>
            </a:solidFill>
          </a:ln>
          <a:effectLst>
            <a:outerShdw blurRad="152400" dist="152400" dir="8100000" algn="tr" rotWithShape="0">
              <a:prstClr val="black">
                <a:alpha val="70000"/>
              </a:prstClr>
            </a:outerShdw>
          </a:effectLst>
        </p:spPr>
      </p:pic>
      <p:pic>
        <p:nvPicPr>
          <p:cNvPr id="2" name="Picture 1"/>
          <p:cNvPicPr>
            <a:picLocks noChangeAspect="1"/>
          </p:cNvPicPr>
          <p:nvPr/>
        </p:nvPicPr>
        <p:blipFill>
          <a:blip r:embed="rId5"/>
          <a:stretch>
            <a:fillRect/>
          </a:stretch>
        </p:blipFill>
        <p:spPr>
          <a:xfrm>
            <a:off x="14224303" y="12502398"/>
            <a:ext cx="14117274" cy="8606705"/>
          </a:xfrm>
          <a:prstGeom prst="rect">
            <a:avLst/>
          </a:prstGeom>
        </p:spPr>
      </p:pic>
    </p:spTree>
    <p:extLst>
      <p:ext uri="{BB962C8B-B14F-4D97-AF65-F5344CB8AC3E}">
        <p14:creationId xmlns:p14="http://schemas.microsoft.com/office/powerpoint/2010/main" val="36284679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1466</TotalTime>
  <Words>885</Words>
  <Application>Microsoft Office PowerPoint</Application>
  <PresentationFormat>Custom</PresentationFormat>
  <Paragraphs>96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Britannic Bold</vt:lpstr>
      <vt:lpstr>Calibri</vt:lpstr>
      <vt:lpstr>Calibri Light</vt:lpstr>
      <vt:lpstr>Verdana</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McKenzie van der Hagen</dc:creator>
  <cp:lastModifiedBy>McKenzie van der Hagen</cp:lastModifiedBy>
  <cp:revision>53</cp:revision>
  <dcterms:created xsi:type="dcterms:W3CDTF">2017-04-09T22:06:30Z</dcterms:created>
  <dcterms:modified xsi:type="dcterms:W3CDTF">2017-04-27T15:57:54Z</dcterms:modified>
</cp:coreProperties>
</file>