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7" r:id="rId2"/>
    <p:sldId id="348" r:id="rId3"/>
    <p:sldId id="262" r:id="rId4"/>
    <p:sldId id="384" r:id="rId5"/>
    <p:sldId id="395" r:id="rId6"/>
    <p:sldId id="396" r:id="rId7"/>
    <p:sldId id="386" r:id="rId8"/>
    <p:sldId id="407" r:id="rId9"/>
    <p:sldId id="408" r:id="rId10"/>
    <p:sldId id="411" r:id="rId11"/>
    <p:sldId id="412" r:id="rId12"/>
    <p:sldId id="413" r:id="rId13"/>
    <p:sldId id="414" r:id="rId14"/>
    <p:sldId id="415" r:id="rId15"/>
    <p:sldId id="416" r:id="rId16"/>
    <p:sldId id="418" r:id="rId17"/>
    <p:sldId id="419" r:id="rId18"/>
    <p:sldId id="420" r:id="rId19"/>
    <p:sldId id="421" r:id="rId20"/>
    <p:sldId id="422" r:id="rId21"/>
    <p:sldId id="423" r:id="rId22"/>
    <p:sldId id="431" r:id="rId23"/>
    <p:sldId id="439" r:id="rId24"/>
    <p:sldId id="432" r:id="rId25"/>
    <p:sldId id="433" r:id="rId26"/>
    <p:sldId id="434" r:id="rId27"/>
    <p:sldId id="43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CC"/>
    <a:srgbClr val="800000"/>
    <a:srgbClr val="FF33CC"/>
    <a:srgbClr val="808080"/>
    <a:srgbClr val="339933"/>
    <a:srgbClr val="CCECFF"/>
    <a:srgbClr val="99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7493" autoAdjust="0"/>
    <p:restoredTop sz="94707" autoAdjust="0"/>
  </p:normalViewPr>
  <p:slideViewPr>
    <p:cSldViewPr>
      <p:cViewPr varScale="1">
        <p:scale>
          <a:sx n="112" d="100"/>
          <a:sy n="112" d="100"/>
        </p:scale>
        <p:origin x="870" y="108"/>
      </p:cViewPr>
      <p:guideLst>
        <p:guide orient="horz" pos="3696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672" y="5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4664BEBA-567F-4C32-9EEB-9FB64040D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85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55FF8-9052-4D0F-B85A-0379355EFF66}" type="slidenum">
              <a:rPr lang="en-US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Heady Times.</a:t>
            </a:r>
          </a:p>
        </p:txBody>
      </p:sp>
    </p:spTree>
    <p:extLst>
      <p:ext uri="{BB962C8B-B14F-4D97-AF65-F5344CB8AC3E}">
        <p14:creationId xmlns:p14="http://schemas.microsoft.com/office/powerpoint/2010/main" val="286228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5D812-0046-4788-9ED0-1D587CDA72B7}" type="slidenum">
              <a:rPr lang="en-US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noFill/>
          <a:ln/>
        </p:spPr>
        <p:txBody>
          <a:bodyPr/>
          <a:lstStyle/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Generally thought of as acyclic structures (often </a:t>
            </a:r>
            <a:r>
              <a:rPr lang="en-US" sz="1800" i="1" dirty="0" smtClean="0">
                <a:solidFill>
                  <a:srgbClr val="006600"/>
                </a:solidFill>
              </a:rPr>
              <a:t>defined</a:t>
            </a:r>
            <a:r>
              <a:rPr lang="en-US" sz="1800" dirty="0" smtClean="0"/>
              <a:t> as a </a:t>
            </a:r>
            <a:r>
              <a:rPr lang="en-US" sz="1800" dirty="0" smtClean="0">
                <a:solidFill>
                  <a:srgbClr val="FF0000"/>
                </a:solidFill>
              </a:rPr>
              <a:t>DAG</a:t>
            </a:r>
            <a:r>
              <a:rPr lang="en-US" sz="1800" dirty="0" smtClean="0"/>
              <a:t>).</a:t>
            </a:r>
          </a:p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Once input values are applied, values </a:t>
            </a:r>
            <a:r>
              <a:rPr lang="en-US" sz="1800" u="sng" dirty="0" smtClean="0">
                <a:solidFill>
                  <a:srgbClr val="FF0000"/>
                </a:solidFill>
              </a:rPr>
              <a:t>propagate</a:t>
            </a:r>
            <a:r>
              <a:rPr lang="en-US" sz="1800" dirty="0" smtClean="0"/>
              <a:t> to the outputs.</a:t>
            </a:r>
          </a:p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Outputs assume definite </a:t>
            </a:r>
            <a:r>
              <a:rPr lang="en-US" sz="1800" dirty="0" err="1" smtClean="0"/>
              <a:t>boolean</a:t>
            </a:r>
            <a:r>
              <a:rPr lang="en-US" sz="1800" dirty="0" smtClean="0"/>
              <a:t> values </a:t>
            </a:r>
            <a:r>
              <a:rPr lang="en-US" sz="1800" i="1" dirty="0" smtClean="0">
                <a:solidFill>
                  <a:srgbClr val="006600"/>
                </a:solidFill>
              </a:rPr>
              <a:t>regardless</a:t>
            </a:r>
            <a:r>
              <a:rPr lang="en-US" sz="1800" dirty="0" smtClean="0"/>
              <a:t> of the </a:t>
            </a:r>
            <a:r>
              <a:rPr lang="en-US" sz="1800" u="sng" dirty="0" smtClean="0">
                <a:solidFill>
                  <a:srgbClr val="FF0000"/>
                </a:solidFill>
              </a:rPr>
              <a:t>initial values</a:t>
            </a:r>
            <a:r>
              <a:rPr lang="en-US" sz="1800" dirty="0" smtClean="0"/>
              <a:t> on the wires and </a:t>
            </a:r>
            <a:r>
              <a:rPr lang="en-US" sz="1800" i="1" dirty="0" smtClean="0">
                <a:solidFill>
                  <a:srgbClr val="006600"/>
                </a:solidFill>
              </a:rPr>
              <a:t>independently</a:t>
            </a:r>
            <a:r>
              <a:rPr lang="en-US" sz="1800" dirty="0" smtClean="0"/>
              <a:t> of all </a:t>
            </a:r>
            <a:r>
              <a:rPr lang="en-US" sz="1800" u="sng" dirty="0" smtClean="0">
                <a:solidFill>
                  <a:srgbClr val="FF0000"/>
                </a:solidFill>
              </a:rPr>
              <a:t>timing assumptions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82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32261-066F-493B-B3F6-91B7B4AD4894}" type="slidenum">
              <a:rPr lang="en-US"/>
              <a:pPr/>
              <a:t>17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noFill/>
          <a:ln/>
        </p:spPr>
        <p:txBody>
          <a:bodyPr/>
          <a:lstStyle/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Generally thought of as acyclic structures (often </a:t>
            </a:r>
            <a:r>
              <a:rPr lang="en-US" sz="1800" i="1" dirty="0" smtClean="0">
                <a:solidFill>
                  <a:srgbClr val="006600"/>
                </a:solidFill>
              </a:rPr>
              <a:t>defined</a:t>
            </a:r>
            <a:r>
              <a:rPr lang="en-US" sz="1800" dirty="0" smtClean="0"/>
              <a:t> as a </a:t>
            </a:r>
            <a:r>
              <a:rPr lang="en-US" sz="1800" dirty="0" smtClean="0">
                <a:solidFill>
                  <a:srgbClr val="FF0000"/>
                </a:solidFill>
              </a:rPr>
              <a:t>DAG</a:t>
            </a:r>
            <a:r>
              <a:rPr lang="en-US" sz="1800" dirty="0" smtClean="0"/>
              <a:t>).</a:t>
            </a:r>
          </a:p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Once input values are applied, values </a:t>
            </a:r>
            <a:r>
              <a:rPr lang="en-US" sz="1800" u="sng" dirty="0" smtClean="0">
                <a:solidFill>
                  <a:srgbClr val="FF0000"/>
                </a:solidFill>
              </a:rPr>
              <a:t>propagate</a:t>
            </a:r>
            <a:r>
              <a:rPr lang="en-US" sz="1800" dirty="0" smtClean="0"/>
              <a:t> to the outputs.</a:t>
            </a:r>
          </a:p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Outputs assume definite </a:t>
            </a:r>
            <a:r>
              <a:rPr lang="en-US" sz="1800" dirty="0" err="1" smtClean="0"/>
              <a:t>boolean</a:t>
            </a:r>
            <a:r>
              <a:rPr lang="en-US" sz="1800" dirty="0" smtClean="0"/>
              <a:t> values </a:t>
            </a:r>
            <a:r>
              <a:rPr lang="en-US" sz="1800" i="1" dirty="0" smtClean="0">
                <a:solidFill>
                  <a:srgbClr val="006600"/>
                </a:solidFill>
              </a:rPr>
              <a:t>regardless</a:t>
            </a:r>
            <a:r>
              <a:rPr lang="en-US" sz="1800" dirty="0" smtClean="0"/>
              <a:t> of the </a:t>
            </a:r>
            <a:r>
              <a:rPr lang="en-US" sz="1800" u="sng" dirty="0" smtClean="0">
                <a:solidFill>
                  <a:srgbClr val="FF0000"/>
                </a:solidFill>
              </a:rPr>
              <a:t>initial values</a:t>
            </a:r>
            <a:r>
              <a:rPr lang="en-US" sz="1800" dirty="0" smtClean="0"/>
              <a:t> on the wires and </a:t>
            </a:r>
            <a:r>
              <a:rPr lang="en-US" sz="1800" i="1" dirty="0" smtClean="0">
                <a:solidFill>
                  <a:srgbClr val="006600"/>
                </a:solidFill>
              </a:rPr>
              <a:t>independently</a:t>
            </a:r>
            <a:r>
              <a:rPr lang="en-US" sz="1800" dirty="0" smtClean="0"/>
              <a:t> of all </a:t>
            </a:r>
            <a:r>
              <a:rPr lang="en-US" sz="1800" u="sng" dirty="0" smtClean="0">
                <a:solidFill>
                  <a:srgbClr val="FF0000"/>
                </a:solidFill>
              </a:rPr>
              <a:t>timing assumptions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98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3E9CF-1154-41C8-8D21-D106E5D3B6F5}" type="slidenum">
              <a:rPr lang="en-US"/>
              <a:pPr/>
              <a:t>18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noFill/>
          <a:ln/>
        </p:spPr>
        <p:txBody>
          <a:bodyPr/>
          <a:lstStyle/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Generally thought of as acyclic structures (often </a:t>
            </a:r>
            <a:r>
              <a:rPr lang="en-US" sz="1800" i="1" dirty="0" smtClean="0">
                <a:solidFill>
                  <a:srgbClr val="006600"/>
                </a:solidFill>
              </a:rPr>
              <a:t>defined</a:t>
            </a:r>
            <a:r>
              <a:rPr lang="en-US" sz="1800" dirty="0" smtClean="0"/>
              <a:t> as a </a:t>
            </a:r>
            <a:r>
              <a:rPr lang="en-US" sz="1800" dirty="0" smtClean="0">
                <a:solidFill>
                  <a:srgbClr val="FF0000"/>
                </a:solidFill>
              </a:rPr>
              <a:t>DAG</a:t>
            </a:r>
            <a:r>
              <a:rPr lang="en-US" sz="1800" dirty="0" smtClean="0"/>
              <a:t>).</a:t>
            </a:r>
          </a:p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Once input values are applied, values </a:t>
            </a:r>
            <a:r>
              <a:rPr lang="en-US" sz="1800" u="sng" dirty="0" smtClean="0">
                <a:solidFill>
                  <a:srgbClr val="FF0000"/>
                </a:solidFill>
              </a:rPr>
              <a:t>propagate</a:t>
            </a:r>
            <a:r>
              <a:rPr lang="en-US" sz="1800" dirty="0" smtClean="0"/>
              <a:t> to the outputs.</a:t>
            </a:r>
          </a:p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Outputs assume definite </a:t>
            </a:r>
            <a:r>
              <a:rPr lang="en-US" sz="1800" dirty="0" err="1" smtClean="0"/>
              <a:t>boolean</a:t>
            </a:r>
            <a:r>
              <a:rPr lang="en-US" sz="1800" dirty="0" smtClean="0"/>
              <a:t> values </a:t>
            </a:r>
            <a:r>
              <a:rPr lang="en-US" sz="1800" i="1" dirty="0" smtClean="0">
                <a:solidFill>
                  <a:srgbClr val="006600"/>
                </a:solidFill>
              </a:rPr>
              <a:t>regardless</a:t>
            </a:r>
            <a:r>
              <a:rPr lang="en-US" sz="1800" dirty="0" smtClean="0"/>
              <a:t> of the </a:t>
            </a:r>
            <a:r>
              <a:rPr lang="en-US" sz="1800" u="sng" dirty="0" smtClean="0">
                <a:solidFill>
                  <a:srgbClr val="FF0000"/>
                </a:solidFill>
              </a:rPr>
              <a:t>initial values</a:t>
            </a:r>
            <a:r>
              <a:rPr lang="en-US" sz="1800" dirty="0" smtClean="0"/>
              <a:t> on the wires and </a:t>
            </a:r>
            <a:r>
              <a:rPr lang="en-US" sz="1800" i="1" dirty="0" smtClean="0">
                <a:solidFill>
                  <a:srgbClr val="006600"/>
                </a:solidFill>
              </a:rPr>
              <a:t>independently</a:t>
            </a:r>
            <a:r>
              <a:rPr lang="en-US" sz="1800" dirty="0" smtClean="0"/>
              <a:t> of all </a:t>
            </a:r>
            <a:r>
              <a:rPr lang="en-US" sz="1800" u="sng" dirty="0" smtClean="0">
                <a:solidFill>
                  <a:srgbClr val="FF0000"/>
                </a:solidFill>
              </a:rPr>
              <a:t>timing assumptions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29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8F61E-B0D9-4E67-9E71-D3541183CFB0}" type="slidenum">
              <a:rPr lang="en-US"/>
              <a:pPr/>
              <a:t>19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noFill/>
          <a:ln/>
        </p:spPr>
        <p:txBody>
          <a:bodyPr/>
          <a:lstStyle/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Generally thought of as acyclic structures (often </a:t>
            </a:r>
            <a:r>
              <a:rPr lang="en-US" sz="1800" i="1" dirty="0" smtClean="0">
                <a:solidFill>
                  <a:srgbClr val="006600"/>
                </a:solidFill>
              </a:rPr>
              <a:t>defined</a:t>
            </a:r>
            <a:r>
              <a:rPr lang="en-US" sz="1800" dirty="0" smtClean="0"/>
              <a:t> as a </a:t>
            </a:r>
            <a:r>
              <a:rPr lang="en-US" sz="1800" dirty="0" smtClean="0">
                <a:solidFill>
                  <a:srgbClr val="FF0000"/>
                </a:solidFill>
              </a:rPr>
              <a:t>DAG</a:t>
            </a:r>
            <a:r>
              <a:rPr lang="en-US" sz="1800" dirty="0" smtClean="0"/>
              <a:t>).</a:t>
            </a:r>
          </a:p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Once input values are applied, values </a:t>
            </a:r>
            <a:r>
              <a:rPr lang="en-US" sz="1800" u="sng" dirty="0" smtClean="0">
                <a:solidFill>
                  <a:srgbClr val="FF0000"/>
                </a:solidFill>
              </a:rPr>
              <a:t>propagate</a:t>
            </a:r>
            <a:r>
              <a:rPr lang="en-US" sz="1800" dirty="0" smtClean="0"/>
              <a:t> to the outputs.</a:t>
            </a:r>
          </a:p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Outputs assume definite </a:t>
            </a:r>
            <a:r>
              <a:rPr lang="en-US" sz="1800" dirty="0" err="1" smtClean="0"/>
              <a:t>boolean</a:t>
            </a:r>
            <a:r>
              <a:rPr lang="en-US" sz="1800" dirty="0" smtClean="0"/>
              <a:t> values </a:t>
            </a:r>
            <a:r>
              <a:rPr lang="en-US" sz="1800" i="1" dirty="0" smtClean="0">
                <a:solidFill>
                  <a:srgbClr val="006600"/>
                </a:solidFill>
              </a:rPr>
              <a:t>regardless</a:t>
            </a:r>
            <a:r>
              <a:rPr lang="en-US" sz="1800" dirty="0" smtClean="0"/>
              <a:t> of the </a:t>
            </a:r>
            <a:r>
              <a:rPr lang="en-US" sz="1800" u="sng" dirty="0" smtClean="0">
                <a:solidFill>
                  <a:srgbClr val="FF0000"/>
                </a:solidFill>
              </a:rPr>
              <a:t>initial values</a:t>
            </a:r>
            <a:r>
              <a:rPr lang="en-US" sz="1800" dirty="0" smtClean="0"/>
              <a:t> on the wires and </a:t>
            </a:r>
            <a:r>
              <a:rPr lang="en-US" sz="1800" i="1" dirty="0" smtClean="0">
                <a:solidFill>
                  <a:srgbClr val="006600"/>
                </a:solidFill>
              </a:rPr>
              <a:t>independently</a:t>
            </a:r>
            <a:r>
              <a:rPr lang="en-US" sz="1800" dirty="0" smtClean="0"/>
              <a:t> of all </a:t>
            </a:r>
            <a:r>
              <a:rPr lang="en-US" sz="1800" u="sng" dirty="0" smtClean="0">
                <a:solidFill>
                  <a:srgbClr val="FF0000"/>
                </a:solidFill>
              </a:rPr>
              <a:t>timing assumptions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07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C4F1C-BF7E-489D-9F6E-F772B56A046B}" type="slidenum">
              <a:rPr lang="en-US"/>
              <a:pPr/>
              <a:t>20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noFill/>
          <a:ln/>
        </p:spPr>
        <p:txBody>
          <a:bodyPr/>
          <a:lstStyle/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Generally thought of as acyclic structures (often </a:t>
            </a:r>
            <a:r>
              <a:rPr lang="en-US" sz="1800" i="1" dirty="0" smtClean="0">
                <a:solidFill>
                  <a:srgbClr val="006600"/>
                </a:solidFill>
              </a:rPr>
              <a:t>defined</a:t>
            </a:r>
            <a:r>
              <a:rPr lang="en-US" sz="1800" dirty="0" smtClean="0"/>
              <a:t> as a </a:t>
            </a:r>
            <a:r>
              <a:rPr lang="en-US" sz="1800" dirty="0" smtClean="0">
                <a:solidFill>
                  <a:srgbClr val="FF0000"/>
                </a:solidFill>
              </a:rPr>
              <a:t>DAG</a:t>
            </a:r>
            <a:r>
              <a:rPr lang="en-US" sz="1800" dirty="0" smtClean="0"/>
              <a:t>).</a:t>
            </a:r>
          </a:p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Once input values are applied, values </a:t>
            </a:r>
            <a:r>
              <a:rPr lang="en-US" sz="1800" u="sng" dirty="0" smtClean="0">
                <a:solidFill>
                  <a:srgbClr val="FF0000"/>
                </a:solidFill>
              </a:rPr>
              <a:t>propagate</a:t>
            </a:r>
            <a:r>
              <a:rPr lang="en-US" sz="1800" dirty="0" smtClean="0"/>
              <a:t> to the outputs.</a:t>
            </a:r>
          </a:p>
          <a:p>
            <a:pPr marL="224668" indent="-224668" eaLnBrk="1" hangingPunct="1">
              <a:buFontTx/>
              <a:buAutoNum type="arabicPeriod"/>
            </a:pPr>
            <a:r>
              <a:rPr lang="en-US" sz="1800" dirty="0" smtClean="0"/>
              <a:t>Outputs assume definite </a:t>
            </a:r>
            <a:r>
              <a:rPr lang="en-US" sz="1800" dirty="0" err="1" smtClean="0"/>
              <a:t>boolean</a:t>
            </a:r>
            <a:r>
              <a:rPr lang="en-US" sz="1800" dirty="0" smtClean="0"/>
              <a:t> values </a:t>
            </a:r>
            <a:r>
              <a:rPr lang="en-US" sz="1800" i="1" dirty="0" smtClean="0">
                <a:solidFill>
                  <a:srgbClr val="006600"/>
                </a:solidFill>
              </a:rPr>
              <a:t>regardless</a:t>
            </a:r>
            <a:r>
              <a:rPr lang="en-US" sz="1800" dirty="0" smtClean="0"/>
              <a:t> of the </a:t>
            </a:r>
            <a:r>
              <a:rPr lang="en-US" sz="1800" u="sng" dirty="0" smtClean="0">
                <a:solidFill>
                  <a:srgbClr val="FF0000"/>
                </a:solidFill>
              </a:rPr>
              <a:t>initial values</a:t>
            </a:r>
            <a:r>
              <a:rPr lang="en-US" sz="1800" dirty="0" smtClean="0"/>
              <a:t> on the wires and </a:t>
            </a:r>
            <a:r>
              <a:rPr lang="en-US" sz="1800" i="1" dirty="0" smtClean="0">
                <a:solidFill>
                  <a:srgbClr val="006600"/>
                </a:solidFill>
              </a:rPr>
              <a:t>independently</a:t>
            </a:r>
            <a:r>
              <a:rPr lang="en-US" sz="1800" dirty="0" smtClean="0"/>
              <a:t> of all </a:t>
            </a:r>
            <a:r>
              <a:rPr lang="en-US" sz="1800" u="sng" dirty="0" smtClean="0">
                <a:solidFill>
                  <a:srgbClr val="FF0000"/>
                </a:solidFill>
              </a:rPr>
              <a:t>timing assumptions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3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8EC99-6F9B-4EEA-8ACB-8B598C16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2D79-837E-4289-B8E0-C15EA6202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7B80D-377C-4170-B790-2A95E2DE6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E5149-852E-4886-ABBD-03A5C396C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045E-B57F-42ED-87A3-9B860974E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312C7-991B-40B6-830D-4A4450042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02F4-42E3-48C8-AD3B-F61F8A61A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911-77A1-4BFE-808D-F488042FB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58386-6D59-426F-B189-23F78F3F2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1EAD5-8CB6-4038-AD97-710569C53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7721-BFC6-4B9A-98A7-9DAB8FD3F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pPr>
              <a:defRPr/>
            </a:pPr>
            <a:fld id="{7B65A691-9AD2-4E10-BDE7-57C210F8A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emf"/><Relationship Id="rId1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5.emf"/><Relationship Id="rId1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EE1301: Intro. to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Systems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610600" cy="2971800"/>
          </a:xfrm>
        </p:spPr>
        <p:txBody>
          <a:bodyPr/>
          <a:lstStyle/>
          <a:p>
            <a:r>
              <a:rPr lang="en-US" sz="2400" dirty="0" smtClean="0"/>
              <a:t>Browsing the “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World Wide Web</a:t>
            </a:r>
            <a:r>
              <a:rPr lang="en-US" sz="2400" dirty="0" smtClean="0"/>
              <a:t>”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Microsoft Explorer</a:t>
            </a:r>
            <a:r>
              <a:rPr lang="en-US" sz="2400" dirty="0" smtClean="0"/>
              <a:t>™</a:t>
            </a: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File management </a:t>
            </a:r>
            <a:r>
              <a:rPr lang="en-US" sz="2400" dirty="0" smtClean="0">
                <a:solidFill>
                  <a:srgbClr val="FF0000"/>
                </a:solidFill>
              </a:rPr>
              <a:t>Microsoft </a:t>
            </a:r>
            <a:r>
              <a:rPr lang="en-US" sz="2400" dirty="0" smtClean="0">
                <a:solidFill>
                  <a:srgbClr val="FF0000"/>
                </a:solidFill>
              </a:rPr>
              <a:t>Windows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Operating System™</a:t>
            </a: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Writing documents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Microsoft Word</a:t>
            </a:r>
            <a:r>
              <a:rPr lang="en-US" sz="2400" dirty="0" smtClean="0"/>
              <a:t>™</a:t>
            </a:r>
          </a:p>
          <a:p>
            <a:r>
              <a:rPr lang="en-US" sz="2400" dirty="0" smtClean="0"/>
              <a:t>Preparing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presentations</a:t>
            </a:r>
            <a:r>
              <a:rPr lang="en-US" sz="2400" dirty="0" smtClean="0"/>
              <a:t> with </a:t>
            </a:r>
            <a:r>
              <a:rPr lang="en-US" sz="2400" dirty="0" smtClean="0">
                <a:solidFill>
                  <a:srgbClr val="FF0000"/>
                </a:solidFill>
              </a:rPr>
              <a:t>Microsoft </a:t>
            </a:r>
            <a:r>
              <a:rPr lang="en-US" sz="2400" dirty="0" err="1" smtClean="0">
                <a:solidFill>
                  <a:srgbClr val="FF0000"/>
                </a:solidFill>
              </a:rPr>
              <a:t>Powerpoint</a:t>
            </a:r>
            <a:r>
              <a:rPr lang="en-US" sz="2400" dirty="0" smtClean="0"/>
              <a:t>™</a:t>
            </a:r>
          </a:p>
          <a:p>
            <a:r>
              <a:rPr lang="en-US" sz="2400" dirty="0" smtClean="0"/>
              <a:t>Operating on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spreadsheets</a:t>
            </a:r>
            <a:r>
              <a:rPr lang="en-US" sz="2400" dirty="0" smtClean="0"/>
              <a:t> with </a:t>
            </a:r>
            <a:r>
              <a:rPr lang="en-US" sz="2400" dirty="0" smtClean="0">
                <a:solidFill>
                  <a:srgbClr val="FF0000"/>
                </a:solidFill>
              </a:rPr>
              <a:t>Microsoft Excel</a:t>
            </a:r>
            <a:r>
              <a:rPr lang="en-US" sz="2400" dirty="0" smtClean="0"/>
              <a:t>™</a:t>
            </a:r>
          </a:p>
          <a:p>
            <a:r>
              <a:rPr lang="en-US" sz="2400" dirty="0" smtClean="0"/>
              <a:t>Reading and composing </a:t>
            </a:r>
            <a:r>
              <a:rPr lang="en-US" sz="2400" dirty="0" smtClean="0">
                <a:solidFill>
                  <a:srgbClr val="006600"/>
                </a:solidFill>
              </a:rPr>
              <a:t>electronic mail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smtClean="0"/>
              <a:t>“</a:t>
            </a:r>
            <a:r>
              <a:rPr lang="en-US" sz="2400" i="1" dirty="0" smtClean="0">
                <a:solidFill>
                  <a:srgbClr val="800000"/>
                </a:solidFill>
              </a:rPr>
              <a:t>e-mail</a:t>
            </a:r>
            <a:r>
              <a:rPr lang="en-US" sz="2400" dirty="0" smtClean="0"/>
              <a:t>,” with </a:t>
            </a:r>
            <a:r>
              <a:rPr lang="en-US" sz="2400" dirty="0" smtClean="0">
                <a:solidFill>
                  <a:srgbClr val="FF0000"/>
                </a:solidFill>
              </a:rPr>
              <a:t>Microsoft Outlook</a:t>
            </a:r>
            <a:r>
              <a:rPr lang="en-US" sz="2400" dirty="0" smtClean="0"/>
              <a:t>™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1" y="1676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latin typeface="+mj-lt"/>
              </a:rPr>
              <a:t>The students will learn the fundamentals of computer science including:</a:t>
            </a:r>
          </a:p>
          <a:p>
            <a:endParaRPr lang="en-US" sz="2400" b="0" i="0" dirty="0"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Integrated Circuits</a:t>
            </a:r>
          </a:p>
        </p:txBody>
      </p:sp>
      <p:sp>
        <p:nvSpPr>
          <p:cNvPr id="1325061" name="Text Box 5"/>
          <p:cNvSpPr txBox="1">
            <a:spLocks noChangeArrowheads="1"/>
          </p:cNvSpPr>
          <p:nvPr/>
        </p:nvSpPr>
        <p:spPr bwMode="auto">
          <a:xfrm>
            <a:off x="2424113" y="2878138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25062" name="Text Box 6"/>
          <p:cNvSpPr txBox="1">
            <a:spLocks noChangeArrowheads="1"/>
          </p:cNvSpPr>
          <p:nvPr/>
        </p:nvSpPr>
        <p:spPr bwMode="auto">
          <a:xfrm>
            <a:off x="2417763" y="3204634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25063" name="Text Box 7"/>
          <p:cNvSpPr txBox="1">
            <a:spLocks noChangeArrowheads="1"/>
          </p:cNvSpPr>
          <p:nvPr/>
        </p:nvSpPr>
        <p:spPr bwMode="auto">
          <a:xfrm>
            <a:off x="2424113" y="4670225"/>
            <a:ext cx="300082" cy="252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25064" name="Text Box 8"/>
          <p:cNvSpPr txBox="1">
            <a:spLocks noChangeArrowheads="1"/>
          </p:cNvSpPr>
          <p:nvPr/>
        </p:nvSpPr>
        <p:spPr bwMode="auto">
          <a:xfrm>
            <a:off x="2424113" y="3531130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25065" name="Text Box 9"/>
          <p:cNvSpPr txBox="1">
            <a:spLocks noChangeArrowheads="1"/>
          </p:cNvSpPr>
          <p:nvPr/>
        </p:nvSpPr>
        <p:spPr bwMode="auto">
          <a:xfrm>
            <a:off x="2424113" y="3857625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25066" name="Text Box 10"/>
          <p:cNvSpPr txBox="1">
            <a:spLocks noChangeArrowheads="1"/>
          </p:cNvSpPr>
          <p:nvPr/>
        </p:nvSpPr>
        <p:spPr bwMode="auto">
          <a:xfrm>
            <a:off x="6445250" y="2879725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25067" name="Text Box 11"/>
          <p:cNvSpPr txBox="1">
            <a:spLocks noChangeArrowheads="1"/>
          </p:cNvSpPr>
          <p:nvPr/>
        </p:nvSpPr>
        <p:spPr bwMode="auto">
          <a:xfrm>
            <a:off x="6445250" y="3206750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25068" name="Text Box 12"/>
          <p:cNvSpPr txBox="1">
            <a:spLocks noChangeArrowheads="1"/>
          </p:cNvSpPr>
          <p:nvPr/>
        </p:nvSpPr>
        <p:spPr bwMode="auto">
          <a:xfrm>
            <a:off x="6445250" y="4613275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25070" name="Rectangle 14"/>
          <p:cNvSpPr>
            <a:spLocks noChangeArrowheads="1"/>
          </p:cNvSpPr>
          <p:nvPr/>
        </p:nvSpPr>
        <p:spPr bwMode="auto">
          <a:xfrm>
            <a:off x="3290890" y="2727325"/>
            <a:ext cx="2667002" cy="2438400"/>
          </a:xfrm>
          <a:prstGeom prst="rect">
            <a:avLst/>
          </a:prstGeom>
          <a:gradFill rotWithShape="1">
            <a:gsLst>
              <a:gs pos="0">
                <a:srgbClr val="007800">
                  <a:gamma/>
                  <a:tint val="37647"/>
                  <a:invGamma/>
                </a:srgbClr>
              </a:gs>
              <a:gs pos="100000">
                <a:srgbClr val="007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0">
              <a:solidFill>
                <a:srgbClr val="007800"/>
              </a:solidFill>
              <a:latin typeface="Times New Roman" pitchFamily="18" charset="0"/>
            </a:endParaRPr>
          </a:p>
        </p:txBody>
      </p:sp>
      <p:sp>
        <p:nvSpPr>
          <p:cNvPr id="10261" name="Oval 15"/>
          <p:cNvSpPr>
            <a:spLocks noChangeArrowheads="1"/>
          </p:cNvSpPr>
          <p:nvPr/>
        </p:nvSpPr>
        <p:spPr bwMode="auto">
          <a:xfrm>
            <a:off x="3465515" y="3359150"/>
            <a:ext cx="2286002" cy="1219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/>
              <a:t>circuit</a:t>
            </a:r>
          </a:p>
        </p:txBody>
      </p:sp>
      <p:sp>
        <p:nvSpPr>
          <p:cNvPr id="10262" name="Line 16"/>
          <p:cNvSpPr>
            <a:spLocks noChangeShapeType="1"/>
          </p:cNvSpPr>
          <p:nvPr/>
        </p:nvSpPr>
        <p:spPr bwMode="auto">
          <a:xfrm>
            <a:off x="2749552" y="31067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Line 17"/>
          <p:cNvSpPr>
            <a:spLocks noChangeShapeType="1"/>
          </p:cNvSpPr>
          <p:nvPr/>
        </p:nvSpPr>
        <p:spPr bwMode="auto">
          <a:xfrm>
            <a:off x="2755902" y="342582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Line 18"/>
          <p:cNvSpPr>
            <a:spLocks noChangeShapeType="1"/>
          </p:cNvSpPr>
          <p:nvPr/>
        </p:nvSpPr>
        <p:spPr bwMode="auto">
          <a:xfrm>
            <a:off x="2749552" y="484187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Line 20"/>
          <p:cNvSpPr>
            <a:spLocks noChangeShapeType="1"/>
          </p:cNvSpPr>
          <p:nvPr/>
        </p:nvSpPr>
        <p:spPr bwMode="auto">
          <a:xfrm>
            <a:off x="2767015" y="37465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Line 21"/>
          <p:cNvSpPr>
            <a:spLocks noChangeShapeType="1"/>
          </p:cNvSpPr>
          <p:nvPr/>
        </p:nvSpPr>
        <p:spPr bwMode="auto">
          <a:xfrm>
            <a:off x="2773365" y="406717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Line 22"/>
          <p:cNvSpPr>
            <a:spLocks noChangeShapeType="1"/>
          </p:cNvSpPr>
          <p:nvPr/>
        </p:nvSpPr>
        <p:spPr bwMode="auto">
          <a:xfrm>
            <a:off x="5949955" y="310832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Line 23"/>
          <p:cNvSpPr>
            <a:spLocks noChangeShapeType="1"/>
          </p:cNvSpPr>
          <p:nvPr/>
        </p:nvSpPr>
        <p:spPr bwMode="auto">
          <a:xfrm>
            <a:off x="5956305" y="34274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Line 24"/>
          <p:cNvSpPr>
            <a:spLocks noChangeShapeType="1"/>
          </p:cNvSpPr>
          <p:nvPr/>
        </p:nvSpPr>
        <p:spPr bwMode="auto">
          <a:xfrm>
            <a:off x="5949955" y="48434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Line 26"/>
          <p:cNvSpPr>
            <a:spLocks noChangeShapeType="1"/>
          </p:cNvSpPr>
          <p:nvPr/>
        </p:nvSpPr>
        <p:spPr bwMode="auto">
          <a:xfrm>
            <a:off x="5967417" y="374808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Line 27"/>
          <p:cNvSpPr>
            <a:spLocks noChangeShapeType="1"/>
          </p:cNvSpPr>
          <p:nvPr/>
        </p:nvSpPr>
        <p:spPr bwMode="auto">
          <a:xfrm>
            <a:off x="5973768" y="25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5084" name="Text Box 28"/>
          <p:cNvSpPr txBox="1">
            <a:spLocks noChangeArrowheads="1"/>
          </p:cNvSpPr>
          <p:nvPr/>
        </p:nvSpPr>
        <p:spPr bwMode="auto">
          <a:xfrm>
            <a:off x="6445250" y="3533775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25086" name="Text Box 30"/>
          <p:cNvSpPr txBox="1">
            <a:spLocks noChangeArrowheads="1"/>
          </p:cNvSpPr>
          <p:nvPr/>
        </p:nvSpPr>
        <p:spPr bwMode="auto">
          <a:xfrm>
            <a:off x="2000250" y="5567363"/>
            <a:ext cx="77120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latin typeface="+mj-lt"/>
              </a:rPr>
              <a:t>What</a:t>
            </a:r>
            <a:r>
              <a:rPr lang="en-US" sz="2400" b="0" i="0" dirty="0">
                <a:latin typeface="+mj-lt"/>
              </a:rPr>
              <a:t> do </a:t>
            </a:r>
            <a:r>
              <a:rPr lang="en-US" sz="2400" b="0" i="0" dirty="0" smtClean="0">
                <a:latin typeface="+mj-lt"/>
              </a:rPr>
              <a:t>integrated circuits do</a:t>
            </a:r>
            <a:r>
              <a:rPr lang="en-US" sz="2400" b="0" i="0" dirty="0">
                <a:latin typeface="+mj-lt"/>
              </a:rPr>
              <a:t>? </a:t>
            </a:r>
          </a:p>
          <a:p>
            <a:pPr>
              <a:buFontTx/>
              <a:buChar char="•"/>
            </a:pPr>
            <a:r>
              <a:rPr lang="en-US" sz="2400" b="0" i="0" dirty="0">
                <a:latin typeface="+mj-lt"/>
              </a:rPr>
              <a:t>  accept zeros and ones as inputs;</a:t>
            </a:r>
          </a:p>
          <a:p>
            <a:pPr>
              <a:buFontTx/>
              <a:buChar char="•"/>
            </a:pPr>
            <a:r>
              <a:rPr lang="en-US" sz="2400" b="0" i="0" dirty="0">
                <a:latin typeface="+mj-lt"/>
              </a:rPr>
              <a:t>  produce zeros and ones as outputs.</a:t>
            </a:r>
          </a:p>
        </p:txBody>
      </p:sp>
      <p:sp>
        <p:nvSpPr>
          <p:cNvPr id="1325087" name="Text Box 31"/>
          <p:cNvSpPr txBox="1">
            <a:spLocks noChangeArrowheads="1"/>
          </p:cNvSpPr>
          <p:nvPr/>
        </p:nvSpPr>
        <p:spPr bwMode="auto">
          <a:xfrm>
            <a:off x="1812925" y="1895475"/>
            <a:ext cx="10070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0">
                <a:solidFill>
                  <a:srgbClr val="663300"/>
                </a:solidFill>
                <a:latin typeface="+mj-lt"/>
              </a:rPr>
              <a:t>inputs</a:t>
            </a:r>
          </a:p>
        </p:txBody>
      </p:sp>
      <p:sp>
        <p:nvSpPr>
          <p:cNvPr id="1325088" name="Text Box 32"/>
          <p:cNvSpPr txBox="1">
            <a:spLocks noChangeArrowheads="1"/>
          </p:cNvSpPr>
          <p:nvPr/>
        </p:nvSpPr>
        <p:spPr bwMode="auto">
          <a:xfrm>
            <a:off x="6299200" y="1895475"/>
            <a:ext cx="11945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0">
                <a:solidFill>
                  <a:srgbClr val="663300"/>
                </a:solidFill>
                <a:latin typeface="+mj-lt"/>
              </a:rPr>
              <a:t>outputs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16654" y="4099640"/>
                <a:ext cx="2869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654" y="4099640"/>
                <a:ext cx="286937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6113863" y="4038600"/>
                <a:ext cx="2869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863" y="4038600"/>
                <a:ext cx="286937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25058" name="Picture 2" descr="ic"/>
          <p:cNvPicPr>
            <a:picLocks noChangeAspect="1" noChangeArrowheads="1"/>
          </p:cNvPicPr>
          <p:nvPr/>
        </p:nvPicPr>
        <p:blipFill>
          <a:blip r:embed="rId4"/>
          <a:srcRect l="9222"/>
          <a:stretch>
            <a:fillRect/>
          </a:stretch>
        </p:blipFill>
        <p:spPr bwMode="auto">
          <a:xfrm>
            <a:off x="3429000" y="2926772"/>
            <a:ext cx="2358159" cy="202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0373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2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5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25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25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2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2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2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2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2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2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5061" grpId="0"/>
      <p:bldP spid="1325062" grpId="0"/>
      <p:bldP spid="1325063" grpId="0"/>
      <p:bldP spid="1325064" grpId="0"/>
      <p:bldP spid="1325065" grpId="0"/>
      <p:bldP spid="1325066" grpId="0"/>
      <p:bldP spid="1325067" grpId="0"/>
      <p:bldP spid="1325068" grpId="0"/>
      <p:bldP spid="1325084" grpId="0"/>
      <p:bldP spid="1325086" grpId="0" uiExpand="1" build="p"/>
      <p:bldP spid="1325087" grpId="0"/>
      <p:bldP spid="13250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Integrated Circuits</a:t>
            </a:r>
          </a:p>
        </p:txBody>
      </p:sp>
      <p:sp>
        <p:nvSpPr>
          <p:cNvPr id="1327133" name="Text Box 29"/>
          <p:cNvSpPr txBox="1">
            <a:spLocks noChangeArrowheads="1"/>
          </p:cNvSpPr>
          <p:nvPr/>
        </p:nvSpPr>
        <p:spPr bwMode="auto">
          <a:xfrm>
            <a:off x="2000250" y="5567363"/>
            <a:ext cx="77120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0">
                <a:solidFill>
                  <a:srgbClr val="FF0000"/>
                </a:solidFill>
                <a:latin typeface="+mj-lt"/>
              </a:rPr>
              <a:t>Why</a:t>
            </a:r>
            <a:r>
              <a:rPr lang="en-US" sz="2400" b="0" i="0">
                <a:latin typeface="+mj-lt"/>
              </a:rPr>
              <a:t> do we want this? </a:t>
            </a:r>
          </a:p>
          <a:p>
            <a:pPr>
              <a:buFontTx/>
              <a:buChar char="•"/>
            </a:pPr>
            <a:r>
              <a:rPr lang="en-US" sz="2400" b="0" i="0">
                <a:latin typeface="+mj-lt"/>
              </a:rPr>
              <a:t>  zeros and ones represent </a:t>
            </a:r>
            <a:r>
              <a:rPr lang="en-US" sz="2400" b="0" i="0">
                <a:solidFill>
                  <a:srgbClr val="FF0000"/>
                </a:solidFill>
                <a:latin typeface="+mj-lt"/>
              </a:rPr>
              <a:t>information</a:t>
            </a:r>
            <a:r>
              <a:rPr lang="en-US" sz="2400" b="0" i="0">
                <a:latin typeface="+mj-lt"/>
              </a:rPr>
              <a:t>;</a:t>
            </a:r>
          </a:p>
          <a:p>
            <a:pPr>
              <a:buFontTx/>
              <a:buChar char="•"/>
            </a:pPr>
            <a:r>
              <a:rPr lang="en-US" sz="2400" b="0" i="0">
                <a:latin typeface="+mj-lt"/>
              </a:rPr>
              <a:t>  circuit performs </a:t>
            </a:r>
            <a:r>
              <a:rPr lang="en-US" sz="2400" b="0" i="0">
                <a:solidFill>
                  <a:srgbClr val="FF0000"/>
                </a:solidFill>
                <a:latin typeface="+mj-lt"/>
              </a:rPr>
              <a:t>computation</a:t>
            </a:r>
            <a:r>
              <a:rPr lang="en-US" sz="2400" b="0" i="0">
                <a:latin typeface="+mj-lt"/>
              </a:rPr>
              <a:t>.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424113" y="2878138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417763" y="3204634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424113" y="4670225"/>
            <a:ext cx="300082" cy="252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424113" y="3531130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424113" y="3857625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6445250" y="2879725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445250" y="3206750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6445250" y="4613275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3290890" y="2727325"/>
            <a:ext cx="2667002" cy="2438400"/>
          </a:xfrm>
          <a:prstGeom prst="rect">
            <a:avLst/>
          </a:prstGeom>
          <a:gradFill rotWithShape="1">
            <a:gsLst>
              <a:gs pos="0">
                <a:srgbClr val="007800">
                  <a:gamma/>
                  <a:tint val="37647"/>
                  <a:invGamma/>
                </a:srgbClr>
              </a:gs>
              <a:gs pos="100000">
                <a:srgbClr val="007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0">
              <a:solidFill>
                <a:srgbClr val="007800"/>
              </a:solidFill>
              <a:latin typeface="Times New Roman" pitchFamily="18" charset="0"/>
            </a:endParaRPr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3465515" y="3359150"/>
            <a:ext cx="2286002" cy="1219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/>
              <a:t>circuit</a:t>
            </a: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2749552" y="31067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>
            <a:off x="2755902" y="342582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>
            <a:off x="2749552" y="484187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2767015" y="37465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2773365" y="406717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5949955" y="310832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>
            <a:off x="5956305" y="34274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5949955" y="48434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5967417" y="374808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6445250" y="3533775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2816654" y="4099640"/>
                <a:ext cx="2869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654" y="4099640"/>
                <a:ext cx="286937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6113863" y="4038600"/>
                <a:ext cx="2869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863" y="4038600"/>
                <a:ext cx="286937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1812925" y="1895475"/>
            <a:ext cx="10070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0" dirty="0">
                <a:solidFill>
                  <a:srgbClr val="663300"/>
                </a:solidFill>
                <a:latin typeface="+mj-lt"/>
              </a:rPr>
              <a:t>inputs</a:t>
            </a: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6299200" y="1895475"/>
            <a:ext cx="11945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0">
                <a:solidFill>
                  <a:srgbClr val="663300"/>
                </a:solidFill>
                <a:latin typeface="+mj-lt"/>
              </a:rPr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7809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7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27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Integrated Circuits</a:t>
            </a:r>
          </a:p>
        </p:txBody>
      </p:sp>
      <p:sp>
        <p:nvSpPr>
          <p:cNvPr id="12305" name="Text Box 29"/>
          <p:cNvSpPr txBox="1">
            <a:spLocks noChangeArrowheads="1"/>
          </p:cNvSpPr>
          <p:nvPr/>
        </p:nvSpPr>
        <p:spPr bwMode="auto">
          <a:xfrm>
            <a:off x="2000250" y="5567363"/>
            <a:ext cx="77120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0">
                <a:solidFill>
                  <a:srgbClr val="FF0000"/>
                </a:solidFill>
                <a:latin typeface="+mj-lt"/>
              </a:rPr>
              <a:t>How</a:t>
            </a:r>
            <a:r>
              <a:rPr lang="en-US" sz="2400" b="0" i="0">
                <a:latin typeface="+mj-lt"/>
              </a:rPr>
              <a:t> do we build (design) such circuits? </a:t>
            </a:r>
          </a:p>
          <a:p>
            <a:pPr>
              <a:buFontTx/>
              <a:buChar char="•"/>
            </a:pPr>
            <a:r>
              <a:rPr lang="en-US" sz="2400" b="0" i="0">
                <a:latin typeface="+mj-lt"/>
              </a:rPr>
              <a:t>  hierarchically, from components.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424113" y="2878138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417763" y="3204634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424113" y="4670225"/>
            <a:ext cx="300082" cy="252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424113" y="3531130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424113" y="3857625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6445250" y="2879725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445250" y="3206750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6445250" y="4613275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3290890" y="2727325"/>
            <a:ext cx="2667002" cy="2438400"/>
          </a:xfrm>
          <a:prstGeom prst="rect">
            <a:avLst/>
          </a:prstGeom>
          <a:gradFill rotWithShape="1">
            <a:gsLst>
              <a:gs pos="0">
                <a:srgbClr val="007800">
                  <a:gamma/>
                  <a:tint val="37647"/>
                  <a:invGamma/>
                </a:srgbClr>
              </a:gs>
              <a:gs pos="100000">
                <a:srgbClr val="007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0">
              <a:solidFill>
                <a:srgbClr val="007800"/>
              </a:solidFill>
              <a:latin typeface="Times New Roman" pitchFamily="18" charset="0"/>
            </a:endParaRPr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3465515" y="3359150"/>
            <a:ext cx="2286002" cy="1219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 i="0"/>
              <a:t>circuit</a:t>
            </a: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2749552" y="31067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>
            <a:off x="2755902" y="342582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>
            <a:off x="2749552" y="484187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2767015" y="37465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2773365" y="406717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5949955" y="310832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>
            <a:off x="5956305" y="34274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5949955" y="48434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5967417" y="374808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6445250" y="3533775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2816654" y="4099640"/>
                <a:ext cx="2869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654" y="4099640"/>
                <a:ext cx="286937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6113863" y="4038600"/>
                <a:ext cx="2869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863" y="4038600"/>
                <a:ext cx="286937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1812925" y="1895475"/>
            <a:ext cx="10070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0" dirty="0">
                <a:solidFill>
                  <a:srgbClr val="663300"/>
                </a:solidFill>
                <a:latin typeface="+mj-lt"/>
              </a:rPr>
              <a:t>inputs</a:t>
            </a: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6299200" y="1895475"/>
            <a:ext cx="11945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0">
                <a:solidFill>
                  <a:srgbClr val="663300"/>
                </a:solidFill>
                <a:latin typeface="+mj-lt"/>
              </a:rPr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261984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</a:t>
            </a:r>
            <a:r>
              <a:rPr lang="en-US" sz="3200" smtClean="0"/>
              <a:t>(or </a:t>
            </a:r>
            <a:r>
              <a:rPr lang="en-US" sz="3200" i="1" smtClean="0"/>
              <a:t>mostly) </a:t>
            </a:r>
            <a:r>
              <a:rPr lang="en-US" smtClean="0"/>
              <a:t>About “Bits”</a:t>
            </a:r>
          </a:p>
        </p:txBody>
      </p:sp>
      <p:sp>
        <p:nvSpPr>
          <p:cNvPr id="1304584" name="Rectangle 8"/>
          <p:cNvSpPr>
            <a:spLocks noChangeArrowheads="1"/>
          </p:cNvSpPr>
          <p:nvPr/>
        </p:nvSpPr>
        <p:spPr bwMode="auto">
          <a:xfrm>
            <a:off x="3187700" y="2138363"/>
            <a:ext cx="784225" cy="752475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304586" name="Rectangle 10"/>
          <p:cNvSpPr>
            <a:spLocks noChangeArrowheads="1"/>
          </p:cNvSpPr>
          <p:nvPr/>
        </p:nvSpPr>
        <p:spPr bwMode="auto">
          <a:xfrm>
            <a:off x="5205413" y="2138363"/>
            <a:ext cx="784225" cy="752475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304587" name="Text Box 11"/>
          <p:cNvSpPr txBox="1">
            <a:spLocks noChangeArrowheads="1"/>
          </p:cNvSpPr>
          <p:nvPr/>
        </p:nvSpPr>
        <p:spPr bwMode="auto">
          <a:xfrm>
            <a:off x="3200400" y="3216275"/>
            <a:ext cx="7588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zero</a:t>
            </a:r>
          </a:p>
        </p:txBody>
      </p:sp>
      <p:sp>
        <p:nvSpPr>
          <p:cNvPr id="1304588" name="Text Box 12"/>
          <p:cNvSpPr txBox="1">
            <a:spLocks noChangeArrowheads="1"/>
          </p:cNvSpPr>
          <p:nvPr/>
        </p:nvSpPr>
        <p:spPr bwMode="auto">
          <a:xfrm>
            <a:off x="5292725" y="3214688"/>
            <a:ext cx="68262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one</a:t>
            </a:r>
          </a:p>
        </p:txBody>
      </p:sp>
      <p:sp>
        <p:nvSpPr>
          <p:cNvPr id="1304589" name="Text Box 13"/>
          <p:cNvSpPr txBox="1">
            <a:spLocks noChangeArrowheads="1"/>
          </p:cNvSpPr>
          <p:nvPr/>
        </p:nvSpPr>
        <p:spPr bwMode="auto">
          <a:xfrm>
            <a:off x="3168650" y="3678238"/>
            <a:ext cx="82232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false</a:t>
            </a:r>
          </a:p>
        </p:txBody>
      </p:sp>
      <p:sp>
        <p:nvSpPr>
          <p:cNvPr id="1304590" name="Text Box 14"/>
          <p:cNvSpPr txBox="1">
            <a:spLocks noChangeArrowheads="1"/>
          </p:cNvSpPr>
          <p:nvPr/>
        </p:nvSpPr>
        <p:spPr bwMode="auto">
          <a:xfrm>
            <a:off x="5278438" y="3676650"/>
            <a:ext cx="712787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true</a:t>
            </a:r>
          </a:p>
        </p:txBody>
      </p:sp>
      <p:sp>
        <p:nvSpPr>
          <p:cNvPr id="1304591" name="Text Box 15"/>
          <p:cNvSpPr txBox="1">
            <a:spLocks noChangeArrowheads="1"/>
          </p:cNvSpPr>
          <p:nvPr/>
        </p:nvSpPr>
        <p:spPr bwMode="auto">
          <a:xfrm>
            <a:off x="3308350" y="4156075"/>
            <a:ext cx="5429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off</a:t>
            </a:r>
          </a:p>
        </p:txBody>
      </p:sp>
      <p:sp>
        <p:nvSpPr>
          <p:cNvPr id="1304592" name="Text Box 16"/>
          <p:cNvSpPr txBox="1">
            <a:spLocks noChangeArrowheads="1"/>
          </p:cNvSpPr>
          <p:nvPr/>
        </p:nvSpPr>
        <p:spPr bwMode="auto">
          <a:xfrm>
            <a:off x="5370513" y="4154488"/>
            <a:ext cx="52705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</a:t>
            </a:r>
          </a:p>
        </p:txBody>
      </p:sp>
      <p:sp>
        <p:nvSpPr>
          <p:cNvPr id="1304593" name="Text Box 17"/>
          <p:cNvSpPr txBox="1">
            <a:spLocks noChangeArrowheads="1"/>
          </p:cNvSpPr>
          <p:nvPr/>
        </p:nvSpPr>
        <p:spPr bwMode="auto">
          <a:xfrm>
            <a:off x="3152775" y="4602163"/>
            <a:ext cx="8540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open</a:t>
            </a:r>
          </a:p>
        </p:txBody>
      </p:sp>
      <p:sp>
        <p:nvSpPr>
          <p:cNvPr id="1304594" name="Text Box 18"/>
          <p:cNvSpPr txBox="1">
            <a:spLocks noChangeArrowheads="1"/>
          </p:cNvSpPr>
          <p:nvPr/>
        </p:nvSpPr>
        <p:spPr bwMode="auto">
          <a:xfrm>
            <a:off x="5099050" y="4600575"/>
            <a:ext cx="107156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closed</a:t>
            </a:r>
          </a:p>
        </p:txBody>
      </p:sp>
      <p:sp>
        <p:nvSpPr>
          <p:cNvPr id="1304595" name="Text Box 19"/>
          <p:cNvSpPr txBox="1">
            <a:spLocks noChangeArrowheads="1"/>
          </p:cNvSpPr>
          <p:nvPr/>
        </p:nvSpPr>
        <p:spPr bwMode="auto">
          <a:xfrm>
            <a:off x="2655888" y="5056188"/>
            <a:ext cx="1849437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 asserted</a:t>
            </a:r>
          </a:p>
        </p:txBody>
      </p:sp>
      <p:sp>
        <p:nvSpPr>
          <p:cNvPr id="1304596" name="Text Box 20"/>
          <p:cNvSpPr txBox="1">
            <a:spLocks noChangeArrowheads="1"/>
          </p:cNvSpPr>
          <p:nvPr/>
        </p:nvSpPr>
        <p:spPr bwMode="auto">
          <a:xfrm>
            <a:off x="4967288" y="5054600"/>
            <a:ext cx="1335087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asserted</a:t>
            </a:r>
          </a:p>
        </p:txBody>
      </p:sp>
      <p:sp>
        <p:nvSpPr>
          <p:cNvPr id="1304597" name="Text Box 21"/>
          <p:cNvSpPr txBox="1">
            <a:spLocks noChangeArrowheads="1"/>
          </p:cNvSpPr>
          <p:nvPr/>
        </p:nvSpPr>
        <p:spPr bwMode="auto">
          <a:xfrm>
            <a:off x="3028950" y="5494338"/>
            <a:ext cx="11033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 set</a:t>
            </a:r>
          </a:p>
        </p:txBody>
      </p:sp>
      <p:sp>
        <p:nvSpPr>
          <p:cNvPr id="1304598" name="Text Box 22"/>
          <p:cNvSpPr txBox="1">
            <a:spLocks noChangeArrowheads="1"/>
          </p:cNvSpPr>
          <p:nvPr/>
        </p:nvSpPr>
        <p:spPr bwMode="auto">
          <a:xfrm>
            <a:off x="5340350" y="5492750"/>
            <a:ext cx="58896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set</a:t>
            </a:r>
          </a:p>
        </p:txBody>
      </p:sp>
      <p:sp>
        <p:nvSpPr>
          <p:cNvPr id="1304599" name="Text Box 23"/>
          <p:cNvSpPr txBox="1">
            <a:spLocks noChangeArrowheads="1"/>
          </p:cNvSpPr>
          <p:nvPr/>
        </p:nvSpPr>
        <p:spPr bwMode="auto">
          <a:xfrm rot="5400000">
            <a:off x="3348832" y="5912644"/>
            <a:ext cx="46355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304600" name="Text Box 24"/>
          <p:cNvSpPr txBox="1">
            <a:spLocks noChangeArrowheads="1"/>
          </p:cNvSpPr>
          <p:nvPr/>
        </p:nvSpPr>
        <p:spPr bwMode="auto">
          <a:xfrm rot="5400000">
            <a:off x="5403057" y="5911056"/>
            <a:ext cx="46355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00823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0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0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0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0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30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30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30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30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30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0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30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30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30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30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130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130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84" grpId="0" animBg="1"/>
      <p:bldP spid="1304586" grpId="0" animBg="1"/>
      <p:bldP spid="1304587" grpId="0"/>
      <p:bldP spid="1304588" grpId="0"/>
      <p:bldP spid="1304589" grpId="0"/>
      <p:bldP spid="1304590" grpId="0"/>
      <p:bldP spid="1304591" grpId="0"/>
      <p:bldP spid="1304592" grpId="0"/>
      <p:bldP spid="1304593" grpId="0"/>
      <p:bldP spid="1304594" grpId="0"/>
      <p:bldP spid="1304595" grpId="0"/>
      <p:bldP spid="1304596" grpId="0"/>
      <p:bldP spid="1304597" grpId="0"/>
      <p:bldP spid="1304598" grpId="0"/>
      <p:bldP spid="1304599" grpId="0"/>
      <p:bldP spid="13046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Tables</a:t>
            </a:r>
          </a:p>
        </p:txBody>
      </p:sp>
      <p:sp>
        <p:nvSpPr>
          <p:cNvPr id="116" name="Text Box 3"/>
          <p:cNvSpPr txBox="1">
            <a:spLocks noChangeArrowheads="1"/>
          </p:cNvSpPr>
          <p:nvPr/>
        </p:nvSpPr>
        <p:spPr bwMode="auto">
          <a:xfrm>
            <a:off x="1606550" y="2003425"/>
            <a:ext cx="1265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008000"/>
                </a:solidFill>
                <a:latin typeface="Times New Roman" pitchFamily="18" charset="0"/>
              </a:rPr>
              <a:t>Example</a:t>
            </a:r>
          </a:p>
        </p:txBody>
      </p:sp>
      <p:sp>
        <p:nvSpPr>
          <p:cNvPr id="118" name="Text Box 5"/>
          <p:cNvSpPr txBox="1">
            <a:spLocks noChangeArrowheads="1"/>
          </p:cNvSpPr>
          <p:nvPr/>
        </p:nvSpPr>
        <p:spPr bwMode="auto">
          <a:xfrm>
            <a:off x="6613525" y="3822700"/>
            <a:ext cx="1336675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rPr>
              <a:t>8 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</a:rPr>
              <a:t>rows</a:t>
            </a:r>
          </a:p>
        </p:txBody>
      </p:sp>
      <p:sp>
        <p:nvSpPr>
          <p:cNvPr id="119" name="Text Box 6"/>
          <p:cNvSpPr txBox="1">
            <a:spLocks noChangeArrowheads="1"/>
          </p:cNvSpPr>
          <p:nvPr/>
        </p:nvSpPr>
        <p:spPr bwMode="auto">
          <a:xfrm>
            <a:off x="4495800" y="3822700"/>
            <a:ext cx="1812925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rPr>
              <a:t>3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</a:rPr>
              <a:t>variables</a:t>
            </a:r>
          </a:p>
        </p:txBody>
      </p: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6613525" y="3373438"/>
            <a:ext cx="133667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rPr>
              <a:t>4 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</a:rPr>
              <a:t>rows</a:t>
            </a:r>
          </a:p>
        </p:txBody>
      </p:sp>
      <p:sp>
        <p:nvSpPr>
          <p:cNvPr id="121" name="Text Box 8"/>
          <p:cNvSpPr txBox="1">
            <a:spLocks noChangeArrowheads="1"/>
          </p:cNvSpPr>
          <p:nvPr/>
        </p:nvSpPr>
        <p:spPr bwMode="auto">
          <a:xfrm>
            <a:off x="4483100" y="3373438"/>
            <a:ext cx="18256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rPr>
              <a:t>2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</a:rPr>
              <a:t>variables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419600" y="2859088"/>
            <a:ext cx="3581400" cy="2576512"/>
            <a:chOff x="2784" y="1833"/>
            <a:chExt cx="2256" cy="1623"/>
          </a:xfrm>
        </p:grpSpPr>
        <p:sp>
          <p:nvSpPr>
            <p:cNvPr id="125" name="Text Box 12"/>
            <p:cNvSpPr txBox="1">
              <a:spLocks noChangeArrowheads="1"/>
            </p:cNvSpPr>
            <p:nvPr/>
          </p:nvSpPr>
          <p:spPr bwMode="auto">
            <a:xfrm>
              <a:off x="4168" y="1833"/>
              <a:ext cx="840" cy="32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  <a:r>
                <a:rPr kumimoji="0" lang="en-US" sz="28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itchFamily="18" charset="0"/>
                </a:rPr>
                <a:t>m</a:t>
              </a:r>
              <a:r>
                <a:rPr kumimoji="0" 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66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6600"/>
                  </a:solidFill>
                  <a:effectLst/>
                  <a:uLnTx/>
                  <a:uFillTx/>
                </a:rPr>
                <a:t>rows</a:t>
              </a:r>
            </a:p>
          </p:txBody>
        </p:sp>
        <p:sp>
          <p:nvSpPr>
            <p:cNvPr id="126" name="Text Box 13"/>
            <p:cNvSpPr txBox="1">
              <a:spLocks noChangeArrowheads="1"/>
            </p:cNvSpPr>
            <p:nvPr/>
          </p:nvSpPr>
          <p:spPr bwMode="auto">
            <a:xfrm>
              <a:off x="2830" y="1833"/>
              <a:ext cx="1144" cy="32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itchFamily="18" charset="0"/>
                </a:rPr>
                <a:t>m</a:t>
              </a:r>
              <a:r>
                <a:rPr kumimoji="0" 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66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6600"/>
                  </a:solidFill>
                  <a:effectLst/>
                  <a:uLnTx/>
                  <a:uFillTx/>
                </a:rPr>
                <a:t>variables</a:t>
              </a:r>
            </a:p>
          </p:txBody>
        </p:sp>
        <p:sp>
          <p:nvSpPr>
            <p:cNvPr id="127" name="Line 14"/>
            <p:cNvSpPr>
              <a:spLocks noChangeShapeType="1"/>
            </p:cNvSpPr>
            <p:nvPr/>
          </p:nvSpPr>
          <p:spPr bwMode="auto">
            <a:xfrm>
              <a:off x="2784" y="2152"/>
              <a:ext cx="2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Line 15"/>
            <p:cNvSpPr>
              <a:spLocks noChangeShapeType="1"/>
            </p:cNvSpPr>
            <p:nvPr/>
          </p:nvSpPr>
          <p:spPr bwMode="auto">
            <a:xfrm>
              <a:off x="4032" y="1872"/>
              <a:ext cx="0" cy="15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9" name="Text Box 16"/>
          <p:cNvSpPr txBox="1">
            <a:spLocks noChangeArrowheads="1"/>
          </p:cNvSpPr>
          <p:nvPr/>
        </p:nvSpPr>
        <p:spPr bwMode="auto">
          <a:xfrm>
            <a:off x="6553200" y="4967288"/>
            <a:ext cx="140017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r>
              <a:rPr kumimoji="0" lang="en-US" sz="2800" b="0" i="0" u="none" strike="noStrike" kern="0" cap="none" spc="0" normalizeH="0" baseline="3000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rPr>
              <a:t>64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</a:rPr>
              <a:t>rows</a:t>
            </a:r>
          </a:p>
        </p:txBody>
      </p:sp>
      <p:sp>
        <p:nvSpPr>
          <p:cNvPr id="130" name="Text Box 17"/>
          <p:cNvSpPr txBox="1">
            <a:spLocks noChangeArrowheads="1"/>
          </p:cNvSpPr>
          <p:nvPr/>
        </p:nvSpPr>
        <p:spPr bwMode="auto">
          <a:xfrm>
            <a:off x="4397375" y="4967288"/>
            <a:ext cx="19145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rPr>
              <a:t>64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</a:rPr>
              <a:t>variables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373187" y="2540000"/>
            <a:ext cx="1751013" cy="3425825"/>
            <a:chOff x="576" y="1600"/>
            <a:chExt cx="1103" cy="2158"/>
          </a:xfrm>
        </p:grpSpPr>
        <p:sp>
          <p:nvSpPr>
            <p:cNvPr id="132" name="Text Box 19"/>
            <p:cNvSpPr txBox="1">
              <a:spLocks noChangeArrowheads="1"/>
            </p:cNvSpPr>
            <p:nvPr/>
          </p:nvSpPr>
          <p:spPr bwMode="auto">
            <a:xfrm>
              <a:off x="672" y="347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3" name="Text Box 20"/>
            <p:cNvSpPr txBox="1">
              <a:spLocks noChangeArrowheads="1"/>
            </p:cNvSpPr>
            <p:nvPr/>
          </p:nvSpPr>
          <p:spPr bwMode="auto">
            <a:xfrm>
              <a:off x="902" y="347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4" name="Text Box 21"/>
            <p:cNvSpPr txBox="1">
              <a:spLocks noChangeArrowheads="1"/>
            </p:cNvSpPr>
            <p:nvPr/>
          </p:nvSpPr>
          <p:spPr bwMode="auto">
            <a:xfrm>
              <a:off x="1142" y="347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5" name="Text Box 22"/>
            <p:cNvSpPr txBox="1">
              <a:spLocks noChangeArrowheads="1"/>
            </p:cNvSpPr>
            <p:nvPr/>
          </p:nvSpPr>
          <p:spPr bwMode="auto">
            <a:xfrm>
              <a:off x="1467" y="347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6" name="Text Box 23"/>
            <p:cNvSpPr txBox="1">
              <a:spLocks noChangeArrowheads="1"/>
            </p:cNvSpPr>
            <p:nvPr/>
          </p:nvSpPr>
          <p:spPr bwMode="auto">
            <a:xfrm>
              <a:off x="576" y="164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7" name="Text Box 24"/>
            <p:cNvSpPr txBox="1">
              <a:spLocks noChangeArrowheads="1"/>
            </p:cNvSpPr>
            <p:nvPr/>
          </p:nvSpPr>
          <p:spPr bwMode="auto">
            <a:xfrm>
              <a:off x="672" y="191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8" name="Text Box 25"/>
            <p:cNvSpPr txBox="1">
              <a:spLocks noChangeArrowheads="1"/>
            </p:cNvSpPr>
            <p:nvPr/>
          </p:nvSpPr>
          <p:spPr bwMode="auto">
            <a:xfrm>
              <a:off x="672" y="214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9" name="Text Box 26"/>
            <p:cNvSpPr txBox="1">
              <a:spLocks noChangeArrowheads="1"/>
            </p:cNvSpPr>
            <p:nvPr/>
          </p:nvSpPr>
          <p:spPr bwMode="auto">
            <a:xfrm>
              <a:off x="672" y="23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40" name="Text Box 27"/>
            <p:cNvSpPr txBox="1">
              <a:spLocks noChangeArrowheads="1"/>
            </p:cNvSpPr>
            <p:nvPr/>
          </p:nvSpPr>
          <p:spPr bwMode="auto">
            <a:xfrm>
              <a:off x="672" y="25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41" name="Text Box 28"/>
            <p:cNvSpPr txBox="1">
              <a:spLocks noChangeArrowheads="1"/>
            </p:cNvSpPr>
            <p:nvPr/>
          </p:nvSpPr>
          <p:spPr bwMode="auto">
            <a:xfrm>
              <a:off x="672" y="280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2" name="Text Box 29"/>
            <p:cNvSpPr txBox="1">
              <a:spLocks noChangeArrowheads="1"/>
            </p:cNvSpPr>
            <p:nvPr/>
          </p:nvSpPr>
          <p:spPr bwMode="auto">
            <a:xfrm>
              <a:off x="672" y="302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3" name="Text Box 30"/>
            <p:cNvSpPr txBox="1">
              <a:spLocks noChangeArrowheads="1"/>
            </p:cNvSpPr>
            <p:nvPr/>
          </p:nvSpPr>
          <p:spPr bwMode="auto">
            <a:xfrm>
              <a:off x="672" y="3249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4" name="Text Box 31"/>
            <p:cNvSpPr txBox="1">
              <a:spLocks noChangeArrowheads="1"/>
            </p:cNvSpPr>
            <p:nvPr/>
          </p:nvSpPr>
          <p:spPr bwMode="auto">
            <a:xfrm>
              <a:off x="902" y="191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45" name="Text Box 32"/>
            <p:cNvSpPr txBox="1">
              <a:spLocks noChangeArrowheads="1"/>
            </p:cNvSpPr>
            <p:nvPr/>
          </p:nvSpPr>
          <p:spPr bwMode="auto">
            <a:xfrm>
              <a:off x="902" y="214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46" name="Text Box 33"/>
            <p:cNvSpPr txBox="1">
              <a:spLocks noChangeArrowheads="1"/>
            </p:cNvSpPr>
            <p:nvPr/>
          </p:nvSpPr>
          <p:spPr bwMode="auto">
            <a:xfrm>
              <a:off x="902" y="23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7" name="Text Box 34"/>
            <p:cNvSpPr txBox="1">
              <a:spLocks noChangeArrowheads="1"/>
            </p:cNvSpPr>
            <p:nvPr/>
          </p:nvSpPr>
          <p:spPr bwMode="auto">
            <a:xfrm>
              <a:off x="902" y="25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8" name="Text Box 35"/>
            <p:cNvSpPr txBox="1">
              <a:spLocks noChangeArrowheads="1"/>
            </p:cNvSpPr>
            <p:nvPr/>
          </p:nvSpPr>
          <p:spPr bwMode="auto">
            <a:xfrm>
              <a:off x="902" y="280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49" name="Text Box 36"/>
            <p:cNvSpPr txBox="1">
              <a:spLocks noChangeArrowheads="1"/>
            </p:cNvSpPr>
            <p:nvPr/>
          </p:nvSpPr>
          <p:spPr bwMode="auto">
            <a:xfrm>
              <a:off x="902" y="302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0" name="Text Box 37"/>
            <p:cNvSpPr txBox="1">
              <a:spLocks noChangeArrowheads="1"/>
            </p:cNvSpPr>
            <p:nvPr/>
          </p:nvSpPr>
          <p:spPr bwMode="auto">
            <a:xfrm>
              <a:off x="902" y="3249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1" name="Text Box 38"/>
            <p:cNvSpPr txBox="1">
              <a:spLocks noChangeArrowheads="1"/>
            </p:cNvSpPr>
            <p:nvPr/>
          </p:nvSpPr>
          <p:spPr bwMode="auto">
            <a:xfrm>
              <a:off x="1142" y="191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2" name="Text Box 39"/>
            <p:cNvSpPr txBox="1">
              <a:spLocks noChangeArrowheads="1"/>
            </p:cNvSpPr>
            <p:nvPr/>
          </p:nvSpPr>
          <p:spPr bwMode="auto">
            <a:xfrm>
              <a:off x="1142" y="214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3" name="Text Box 40"/>
            <p:cNvSpPr txBox="1">
              <a:spLocks noChangeArrowheads="1"/>
            </p:cNvSpPr>
            <p:nvPr/>
          </p:nvSpPr>
          <p:spPr bwMode="auto">
            <a:xfrm>
              <a:off x="1142" y="23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4" name="Text Box 41"/>
            <p:cNvSpPr txBox="1">
              <a:spLocks noChangeArrowheads="1"/>
            </p:cNvSpPr>
            <p:nvPr/>
          </p:nvSpPr>
          <p:spPr bwMode="auto">
            <a:xfrm>
              <a:off x="1142" y="25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5" name="Text Box 42"/>
            <p:cNvSpPr txBox="1">
              <a:spLocks noChangeArrowheads="1"/>
            </p:cNvSpPr>
            <p:nvPr/>
          </p:nvSpPr>
          <p:spPr bwMode="auto">
            <a:xfrm>
              <a:off x="1142" y="280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6" name="Text Box 43"/>
            <p:cNvSpPr txBox="1">
              <a:spLocks noChangeArrowheads="1"/>
            </p:cNvSpPr>
            <p:nvPr/>
          </p:nvSpPr>
          <p:spPr bwMode="auto">
            <a:xfrm>
              <a:off x="1142" y="302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7" name="Text Box 44"/>
            <p:cNvSpPr txBox="1">
              <a:spLocks noChangeArrowheads="1"/>
            </p:cNvSpPr>
            <p:nvPr/>
          </p:nvSpPr>
          <p:spPr bwMode="auto">
            <a:xfrm>
              <a:off x="1142" y="3249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8" name="Text Box 45"/>
            <p:cNvSpPr txBox="1">
              <a:spLocks noChangeArrowheads="1"/>
            </p:cNvSpPr>
            <p:nvPr/>
          </p:nvSpPr>
          <p:spPr bwMode="auto">
            <a:xfrm>
              <a:off x="1467" y="191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9" name="Text Box 46"/>
            <p:cNvSpPr txBox="1">
              <a:spLocks noChangeArrowheads="1"/>
            </p:cNvSpPr>
            <p:nvPr/>
          </p:nvSpPr>
          <p:spPr bwMode="auto">
            <a:xfrm>
              <a:off x="1467" y="214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60" name="Text Box 47"/>
            <p:cNvSpPr txBox="1">
              <a:spLocks noChangeArrowheads="1"/>
            </p:cNvSpPr>
            <p:nvPr/>
          </p:nvSpPr>
          <p:spPr bwMode="auto">
            <a:xfrm>
              <a:off x="1467" y="23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61" name="Text Box 48"/>
            <p:cNvSpPr txBox="1">
              <a:spLocks noChangeArrowheads="1"/>
            </p:cNvSpPr>
            <p:nvPr/>
          </p:nvSpPr>
          <p:spPr bwMode="auto">
            <a:xfrm>
              <a:off x="1467" y="25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62" name="Text Box 49"/>
            <p:cNvSpPr txBox="1">
              <a:spLocks noChangeArrowheads="1"/>
            </p:cNvSpPr>
            <p:nvPr/>
          </p:nvSpPr>
          <p:spPr bwMode="auto">
            <a:xfrm>
              <a:off x="1467" y="280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63" name="Text Box 50"/>
            <p:cNvSpPr txBox="1">
              <a:spLocks noChangeArrowheads="1"/>
            </p:cNvSpPr>
            <p:nvPr/>
          </p:nvSpPr>
          <p:spPr bwMode="auto">
            <a:xfrm>
              <a:off x="1467" y="302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64" name="Text Box 51"/>
            <p:cNvSpPr txBox="1">
              <a:spLocks noChangeArrowheads="1"/>
            </p:cNvSpPr>
            <p:nvPr/>
          </p:nvSpPr>
          <p:spPr bwMode="auto">
            <a:xfrm>
              <a:off x="1467" y="3249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65" name="Line 52"/>
            <p:cNvSpPr>
              <a:spLocks noChangeShapeType="1"/>
            </p:cNvSpPr>
            <p:nvPr/>
          </p:nvSpPr>
          <p:spPr bwMode="auto">
            <a:xfrm>
              <a:off x="1402" y="1982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Line 53"/>
            <p:cNvSpPr>
              <a:spLocks noChangeShapeType="1"/>
            </p:cNvSpPr>
            <p:nvPr/>
          </p:nvSpPr>
          <p:spPr bwMode="auto">
            <a:xfrm>
              <a:off x="576" y="1934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Text Box 54"/>
            <p:cNvSpPr txBox="1">
              <a:spLocks noChangeArrowheads="1"/>
            </p:cNvSpPr>
            <p:nvPr/>
          </p:nvSpPr>
          <p:spPr bwMode="auto">
            <a:xfrm>
              <a:off x="672" y="1600"/>
              <a:ext cx="276" cy="30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  <a:r>
                <a:rPr kumimoji="0" lang="en-US" sz="26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68" name="Text Box 55"/>
            <p:cNvSpPr txBox="1">
              <a:spLocks noChangeArrowheads="1"/>
            </p:cNvSpPr>
            <p:nvPr/>
          </p:nvSpPr>
          <p:spPr bwMode="auto">
            <a:xfrm>
              <a:off x="919" y="1600"/>
              <a:ext cx="276" cy="30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  <a:r>
                <a:rPr kumimoji="0" lang="en-US" sz="26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69" name="Text Box 56"/>
            <p:cNvSpPr txBox="1">
              <a:spLocks noChangeArrowheads="1"/>
            </p:cNvSpPr>
            <p:nvPr/>
          </p:nvSpPr>
          <p:spPr bwMode="auto">
            <a:xfrm>
              <a:off x="1159" y="1600"/>
              <a:ext cx="276" cy="30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  <a:r>
                <a:rPr kumimoji="0" lang="en-US" sz="26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70" name="Text Box 57"/>
            <p:cNvSpPr txBox="1">
              <a:spLocks noChangeArrowheads="1"/>
            </p:cNvSpPr>
            <p:nvPr/>
          </p:nvSpPr>
          <p:spPr bwMode="auto">
            <a:xfrm>
              <a:off x="1462" y="1600"/>
              <a:ext cx="174" cy="30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f</a:t>
              </a:r>
              <a:endParaRPr kumimoji="0" lang="en-US" sz="2600" b="0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5331254" y="4337447"/>
                <a:ext cx="2869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254" y="4337447"/>
                <a:ext cx="286937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7333063" y="4343400"/>
                <a:ext cx="2869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063" y="4343400"/>
                <a:ext cx="286937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66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8" grpId="0"/>
      <p:bldP spid="119" grpId="0"/>
      <p:bldP spid="120" grpId="0"/>
      <p:bldP spid="121" grpId="0"/>
      <p:bldP spid="129" grpId="0"/>
      <p:bldP spid="130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hesis_Calvin_Hobb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54864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31956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ChangeArrowheads="1"/>
          </p:cNvSpPr>
          <p:nvPr/>
        </p:nvSpPr>
        <p:spPr bwMode="auto">
          <a:xfrm>
            <a:off x="3575050" y="1676400"/>
            <a:ext cx="417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i="0" dirty="0">
                <a:solidFill>
                  <a:srgbClr val="FF0000"/>
                </a:solidFill>
                <a:latin typeface="+mj-lt"/>
              </a:rPr>
              <a:t>“AND” gate</a:t>
            </a:r>
          </a:p>
        </p:txBody>
      </p:sp>
      <p:sp>
        <p:nvSpPr>
          <p:cNvPr id="1417219" name="Text Box 3"/>
          <p:cNvSpPr txBox="1">
            <a:spLocks noChangeArrowheads="1"/>
          </p:cNvSpPr>
          <p:nvPr/>
        </p:nvSpPr>
        <p:spPr bwMode="auto">
          <a:xfrm>
            <a:off x="6580188" y="347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1417220" name="Text Box 4"/>
          <p:cNvSpPr txBox="1">
            <a:spLocks noChangeArrowheads="1"/>
          </p:cNvSpPr>
          <p:nvPr/>
        </p:nvSpPr>
        <p:spPr bwMode="auto">
          <a:xfrm>
            <a:off x="6580188" y="3832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1417221" name="Text Box 5"/>
          <p:cNvSpPr txBox="1">
            <a:spLocks noChangeArrowheads="1"/>
          </p:cNvSpPr>
          <p:nvPr/>
        </p:nvSpPr>
        <p:spPr bwMode="auto">
          <a:xfrm>
            <a:off x="6580188" y="418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1417222" name="Text Box 6"/>
          <p:cNvSpPr txBox="1">
            <a:spLocks noChangeArrowheads="1"/>
          </p:cNvSpPr>
          <p:nvPr/>
        </p:nvSpPr>
        <p:spPr bwMode="auto">
          <a:xfrm>
            <a:off x="6580188" y="4537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1417223" name="Rectangle 7"/>
          <p:cNvSpPr>
            <a:spLocks noChangeArrowheads="1"/>
          </p:cNvSpPr>
          <p:nvPr/>
        </p:nvSpPr>
        <p:spPr bwMode="auto">
          <a:xfrm>
            <a:off x="457200" y="16764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i="0" dirty="0">
                <a:latin typeface="+mj-lt"/>
              </a:rPr>
              <a:t>Common Gate:        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14550" y="3048000"/>
            <a:ext cx="2659063" cy="1690688"/>
            <a:chOff x="1332" y="2071"/>
            <a:chExt cx="1675" cy="1065"/>
          </a:xfrm>
        </p:grpSpPr>
        <p:sp>
          <p:nvSpPr>
            <p:cNvPr id="2078" name="Freeform 9"/>
            <p:cNvSpPr>
              <a:spLocks noEditPoints="1"/>
            </p:cNvSpPr>
            <p:nvPr/>
          </p:nvSpPr>
          <p:spPr bwMode="auto">
            <a:xfrm>
              <a:off x="1827" y="2554"/>
              <a:ext cx="835" cy="208"/>
            </a:xfrm>
            <a:custGeom>
              <a:avLst/>
              <a:gdLst>
                <a:gd name="T0" fmla="*/ 0 w 835"/>
                <a:gd name="T1" fmla="*/ 0 h 208"/>
                <a:gd name="T2" fmla="*/ 418 w 835"/>
                <a:gd name="T3" fmla="*/ 0 h 208"/>
                <a:gd name="T4" fmla="*/ 0 w 835"/>
                <a:gd name="T5" fmla="*/ 208 h 208"/>
                <a:gd name="T6" fmla="*/ 418 w 835"/>
                <a:gd name="T7" fmla="*/ 208 h 208"/>
                <a:gd name="T8" fmla="*/ 835 w 835"/>
                <a:gd name="T9" fmla="*/ 103 h 208"/>
                <a:gd name="T10" fmla="*/ 418 w 835"/>
                <a:gd name="T11" fmla="*/ 103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5"/>
                <a:gd name="T19" fmla="*/ 0 h 208"/>
                <a:gd name="T20" fmla="*/ 835 w 835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5" h="208">
                  <a:moveTo>
                    <a:pt x="0" y="0"/>
                  </a:moveTo>
                  <a:lnTo>
                    <a:pt x="418" y="0"/>
                  </a:lnTo>
                  <a:moveTo>
                    <a:pt x="0" y="208"/>
                  </a:moveTo>
                  <a:lnTo>
                    <a:pt x="418" y="208"/>
                  </a:lnTo>
                  <a:moveTo>
                    <a:pt x="835" y="103"/>
                  </a:moveTo>
                  <a:lnTo>
                    <a:pt x="418" y="103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10"/>
            <p:cNvSpPr>
              <a:spLocks/>
            </p:cNvSpPr>
            <p:nvPr/>
          </p:nvSpPr>
          <p:spPr bwMode="auto">
            <a:xfrm>
              <a:off x="1547" y="2276"/>
              <a:ext cx="280" cy="278"/>
            </a:xfrm>
            <a:custGeom>
              <a:avLst/>
              <a:gdLst>
                <a:gd name="T0" fmla="*/ 0 w 280"/>
                <a:gd name="T1" fmla="*/ 0 h 278"/>
                <a:gd name="T2" fmla="*/ 280 w 280"/>
                <a:gd name="T3" fmla="*/ 278 h 278"/>
                <a:gd name="T4" fmla="*/ 0 60000 65536"/>
                <a:gd name="T5" fmla="*/ 0 60000 65536"/>
                <a:gd name="T6" fmla="*/ 0 w 280"/>
                <a:gd name="T7" fmla="*/ 0 h 278"/>
                <a:gd name="T8" fmla="*/ 280 w 280"/>
                <a:gd name="T9" fmla="*/ 278 h 2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0" h="278">
                  <a:moveTo>
                    <a:pt x="0" y="0"/>
                  </a:moveTo>
                  <a:cubicBezTo>
                    <a:pt x="131" y="0"/>
                    <a:pt x="131" y="278"/>
                    <a:pt x="280" y="278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11"/>
            <p:cNvSpPr>
              <a:spLocks/>
            </p:cNvSpPr>
            <p:nvPr/>
          </p:nvSpPr>
          <p:spPr bwMode="auto">
            <a:xfrm>
              <a:off x="1547" y="2762"/>
              <a:ext cx="280" cy="216"/>
            </a:xfrm>
            <a:custGeom>
              <a:avLst/>
              <a:gdLst>
                <a:gd name="T0" fmla="*/ 0 w 280"/>
                <a:gd name="T1" fmla="*/ 216 h 216"/>
                <a:gd name="T2" fmla="*/ 280 w 280"/>
                <a:gd name="T3" fmla="*/ 0 h 216"/>
                <a:gd name="T4" fmla="*/ 0 60000 65536"/>
                <a:gd name="T5" fmla="*/ 0 60000 65536"/>
                <a:gd name="T6" fmla="*/ 0 w 280"/>
                <a:gd name="T7" fmla="*/ 0 h 216"/>
                <a:gd name="T8" fmla="*/ 280 w 280"/>
                <a:gd name="T9" fmla="*/ 216 h 2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0" h="216">
                  <a:moveTo>
                    <a:pt x="0" y="216"/>
                  </a:moveTo>
                  <a:cubicBezTo>
                    <a:pt x="131" y="216"/>
                    <a:pt x="131" y="0"/>
                    <a:pt x="280" y="0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Line 12"/>
            <p:cNvSpPr>
              <a:spLocks noChangeShapeType="1"/>
            </p:cNvSpPr>
            <p:nvPr/>
          </p:nvSpPr>
          <p:spPr bwMode="auto">
            <a:xfrm>
              <a:off x="2662" y="2657"/>
              <a:ext cx="153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229" name="Freeform 13"/>
            <p:cNvSpPr>
              <a:spLocks/>
            </p:cNvSpPr>
            <p:nvPr/>
          </p:nvSpPr>
          <p:spPr bwMode="auto">
            <a:xfrm>
              <a:off x="1973" y="2449"/>
              <a:ext cx="543" cy="417"/>
            </a:xfrm>
            <a:custGeom>
              <a:avLst/>
              <a:gdLst/>
              <a:ahLst/>
              <a:cxnLst>
                <a:cxn ang="0">
                  <a:pos x="364" y="455"/>
                </a:cxn>
                <a:cxn ang="0">
                  <a:pos x="0" y="455"/>
                </a:cxn>
                <a:cxn ang="0">
                  <a:pos x="0" y="0"/>
                </a:cxn>
                <a:cxn ang="0">
                  <a:pos x="364" y="0"/>
                </a:cxn>
                <a:cxn ang="0">
                  <a:pos x="592" y="227"/>
                </a:cxn>
                <a:cxn ang="0">
                  <a:pos x="364" y="455"/>
                </a:cxn>
                <a:cxn ang="0">
                  <a:pos x="364" y="455"/>
                </a:cxn>
              </a:cxnLst>
              <a:rect l="0" t="0" r="r" b="b"/>
              <a:pathLst>
                <a:path w="592" h="455">
                  <a:moveTo>
                    <a:pt x="364" y="455"/>
                  </a:moveTo>
                  <a:lnTo>
                    <a:pt x="0" y="455"/>
                  </a:lnTo>
                  <a:lnTo>
                    <a:pt x="0" y="0"/>
                  </a:lnTo>
                  <a:lnTo>
                    <a:pt x="364" y="0"/>
                  </a:lnTo>
                  <a:cubicBezTo>
                    <a:pt x="490" y="0"/>
                    <a:pt x="592" y="102"/>
                    <a:pt x="592" y="227"/>
                  </a:cubicBezTo>
                  <a:cubicBezTo>
                    <a:pt x="592" y="353"/>
                    <a:pt x="490" y="455"/>
                    <a:pt x="364" y="455"/>
                  </a:cubicBezTo>
                  <a:cubicBezTo>
                    <a:pt x="364" y="455"/>
                    <a:pt x="364" y="455"/>
                    <a:pt x="364" y="4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902"/>
                    <a:invGamma/>
                  </a:schemeClr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3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785" y="2506"/>
              <a:ext cx="20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3" name="Object 15"/>
            <p:cNvGraphicFramePr>
              <a:graphicFrameLocks noChangeAspect="1"/>
            </p:cNvGraphicFramePr>
            <p:nvPr/>
          </p:nvGraphicFramePr>
          <p:xfrm>
            <a:off x="1337" y="2071"/>
            <a:ext cx="179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71" name="Visio" r:id="rId4" imgW="112776" imgH="212141" progId="Visio.Drawing.11">
                    <p:embed/>
                  </p:oleObj>
                </mc:Choice>
                <mc:Fallback>
                  <p:oleObj name="Visio" r:id="rId4" imgW="112776" imgH="21214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7" y="2071"/>
                          <a:ext cx="179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16"/>
            <p:cNvGraphicFramePr>
              <a:graphicFrameLocks noChangeAspect="1"/>
            </p:cNvGraphicFramePr>
            <p:nvPr/>
          </p:nvGraphicFramePr>
          <p:xfrm>
            <a:off x="1332" y="2800"/>
            <a:ext cx="19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72" name="Visio" r:id="rId6" imgW="121006" imgH="212141" progId="Visio.Drawing.11">
                    <p:embed/>
                  </p:oleObj>
                </mc:Choice>
                <mc:Fallback>
                  <p:oleObj name="Visio" r:id="rId6" imgW="121006" imgH="21214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" y="2800"/>
                          <a:ext cx="19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17"/>
            <p:cNvGraphicFramePr>
              <a:graphicFrameLocks noChangeAspect="1"/>
            </p:cNvGraphicFramePr>
            <p:nvPr/>
          </p:nvGraphicFramePr>
          <p:xfrm>
            <a:off x="2869" y="2475"/>
            <a:ext cx="138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73" name="Visio" r:id="rId8" imgW="87782" imgH="195682" progId="Visio.Drawing.11">
                    <p:embed/>
                  </p:oleObj>
                </mc:Choice>
                <mc:Fallback>
                  <p:oleObj name="Visio" r:id="rId8" imgW="87782" imgH="19568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9" y="2475"/>
                          <a:ext cx="138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699125" y="2998788"/>
            <a:ext cx="1235075" cy="1995487"/>
            <a:chOff x="3590" y="1889"/>
            <a:chExt cx="778" cy="1257"/>
          </a:xfrm>
        </p:grpSpPr>
        <p:sp>
          <p:nvSpPr>
            <p:cNvPr id="2065" name="Text Box 19"/>
            <p:cNvSpPr txBox="1">
              <a:spLocks noChangeArrowheads="1"/>
            </p:cNvSpPr>
            <p:nvPr/>
          </p:nvSpPr>
          <p:spPr bwMode="auto">
            <a:xfrm>
              <a:off x="3590" y="219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066" name="Text Box 20"/>
            <p:cNvSpPr txBox="1">
              <a:spLocks noChangeArrowheads="1"/>
            </p:cNvSpPr>
            <p:nvPr/>
          </p:nvSpPr>
          <p:spPr bwMode="auto">
            <a:xfrm>
              <a:off x="3590" y="241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067" name="Text Box 21"/>
            <p:cNvSpPr txBox="1">
              <a:spLocks noChangeArrowheads="1"/>
            </p:cNvSpPr>
            <p:nvPr/>
          </p:nvSpPr>
          <p:spPr bwMode="auto">
            <a:xfrm>
              <a:off x="3590" y="263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068" name="Text Box 22"/>
            <p:cNvSpPr txBox="1">
              <a:spLocks noChangeArrowheads="1"/>
            </p:cNvSpPr>
            <p:nvPr/>
          </p:nvSpPr>
          <p:spPr bwMode="auto">
            <a:xfrm>
              <a:off x="3590" y="285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069" name="Text Box 23"/>
            <p:cNvSpPr txBox="1">
              <a:spLocks noChangeArrowheads="1"/>
            </p:cNvSpPr>
            <p:nvPr/>
          </p:nvSpPr>
          <p:spPr bwMode="auto">
            <a:xfrm>
              <a:off x="3820" y="219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070" name="Text Box 24"/>
            <p:cNvSpPr txBox="1">
              <a:spLocks noChangeArrowheads="1"/>
            </p:cNvSpPr>
            <p:nvPr/>
          </p:nvSpPr>
          <p:spPr bwMode="auto">
            <a:xfrm>
              <a:off x="3820" y="241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071" name="Text Box 25"/>
            <p:cNvSpPr txBox="1">
              <a:spLocks noChangeArrowheads="1"/>
            </p:cNvSpPr>
            <p:nvPr/>
          </p:nvSpPr>
          <p:spPr bwMode="auto">
            <a:xfrm>
              <a:off x="3820" y="263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072" name="Text Box 26"/>
            <p:cNvSpPr txBox="1">
              <a:spLocks noChangeArrowheads="1"/>
            </p:cNvSpPr>
            <p:nvPr/>
          </p:nvSpPr>
          <p:spPr bwMode="auto">
            <a:xfrm>
              <a:off x="3820" y="285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073" name="Line 27"/>
            <p:cNvSpPr>
              <a:spLocks noChangeShapeType="1"/>
            </p:cNvSpPr>
            <p:nvPr/>
          </p:nvSpPr>
          <p:spPr bwMode="auto">
            <a:xfrm>
              <a:off x="4080" y="2268"/>
              <a:ext cx="0" cy="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Text Box 28"/>
            <p:cNvSpPr txBox="1">
              <a:spLocks noChangeArrowheads="1"/>
            </p:cNvSpPr>
            <p:nvPr/>
          </p:nvSpPr>
          <p:spPr bwMode="auto">
            <a:xfrm>
              <a:off x="3601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2075" name="Line 29"/>
            <p:cNvSpPr>
              <a:spLocks noChangeShapeType="1"/>
            </p:cNvSpPr>
            <p:nvPr/>
          </p:nvSpPr>
          <p:spPr bwMode="auto">
            <a:xfrm>
              <a:off x="3600" y="220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AutoShape 30"/>
            <p:cNvSpPr>
              <a:spLocks noChangeAspect="1" noChangeArrowheads="1" noTextEdit="1"/>
            </p:cNvSpPr>
            <p:nvPr/>
          </p:nvSpPr>
          <p:spPr bwMode="auto">
            <a:xfrm>
              <a:off x="3600" y="1920"/>
              <a:ext cx="2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AutoShape 31"/>
            <p:cNvSpPr>
              <a:spLocks noChangeAspect="1" noChangeArrowheads="1" noTextEdit="1"/>
            </p:cNvSpPr>
            <p:nvPr/>
          </p:nvSpPr>
          <p:spPr bwMode="auto">
            <a:xfrm>
              <a:off x="3840" y="1920"/>
              <a:ext cx="2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0" name="Object 32"/>
            <p:cNvGraphicFramePr>
              <a:graphicFrameLocks noChangeAspect="1"/>
            </p:cNvGraphicFramePr>
            <p:nvPr/>
          </p:nvGraphicFramePr>
          <p:xfrm>
            <a:off x="3630" y="1889"/>
            <a:ext cx="179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74" name="Visio" r:id="rId10" imgW="112776" imgH="212141" progId="Visio.Drawing.11">
                    <p:embed/>
                  </p:oleObj>
                </mc:Choice>
                <mc:Fallback>
                  <p:oleObj name="Visio" r:id="rId10" imgW="112776" imgH="21214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0" y="1889"/>
                          <a:ext cx="179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3"/>
            <p:cNvGraphicFramePr>
              <a:graphicFrameLocks noChangeAspect="1"/>
            </p:cNvGraphicFramePr>
            <p:nvPr/>
          </p:nvGraphicFramePr>
          <p:xfrm>
            <a:off x="3868" y="1891"/>
            <a:ext cx="19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75" name="Visio" r:id="rId11" imgW="121006" imgH="212141" progId="Visio.Drawing.11">
                    <p:embed/>
                  </p:oleObj>
                </mc:Choice>
                <mc:Fallback>
                  <p:oleObj name="Visio" r:id="rId11" imgW="121006" imgH="21214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8" y="1891"/>
                          <a:ext cx="19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34"/>
            <p:cNvGraphicFramePr>
              <a:graphicFrameLocks noChangeAspect="1"/>
            </p:cNvGraphicFramePr>
            <p:nvPr/>
          </p:nvGraphicFramePr>
          <p:xfrm>
            <a:off x="4193" y="1904"/>
            <a:ext cx="138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76" name="Visio" r:id="rId12" imgW="87782" imgH="195682" progId="Visio.Drawing.11">
                    <p:embed/>
                  </p:oleObj>
                </mc:Choice>
                <mc:Fallback>
                  <p:oleObj name="Visio" r:id="rId12" imgW="87782" imgH="19568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3" y="1904"/>
                          <a:ext cx="138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4" name="Rectangle 3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Logic Gates</a:t>
            </a:r>
          </a:p>
        </p:txBody>
      </p:sp>
    </p:spTree>
    <p:extLst>
      <p:ext uri="{BB962C8B-B14F-4D97-AF65-F5344CB8AC3E}">
        <p14:creationId xmlns:p14="http://schemas.microsoft.com/office/powerpoint/2010/main" val="1793855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1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1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1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7218" grpId="0"/>
      <p:bldP spid="1417219" grpId="0"/>
      <p:bldP spid="1417220" grpId="0"/>
      <p:bldP spid="1417221" grpId="0"/>
      <p:bldP spid="1417222" grpId="0"/>
      <p:bldP spid="14172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ChangeArrowheads="1"/>
          </p:cNvSpPr>
          <p:nvPr/>
        </p:nvSpPr>
        <p:spPr bwMode="auto">
          <a:xfrm>
            <a:off x="3587750" y="1676400"/>
            <a:ext cx="417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i="0" dirty="0">
                <a:solidFill>
                  <a:srgbClr val="FF0000"/>
                </a:solidFill>
                <a:latin typeface="+mj-lt"/>
              </a:rPr>
              <a:t>“OR”</a:t>
            </a:r>
            <a:r>
              <a:rPr lang="en-US" sz="2400" b="0" i="0" dirty="0">
                <a:latin typeface="+mj-lt"/>
              </a:rPr>
              <a:t> gate</a:t>
            </a:r>
          </a:p>
        </p:txBody>
      </p:sp>
      <p:sp>
        <p:nvSpPr>
          <p:cNvPr id="3081" name="Text Box 3"/>
          <p:cNvSpPr txBox="1">
            <a:spLocks noChangeArrowheads="1"/>
          </p:cNvSpPr>
          <p:nvPr/>
        </p:nvSpPr>
        <p:spPr bwMode="auto">
          <a:xfrm>
            <a:off x="5699125" y="347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3082" name="Text Box 4"/>
          <p:cNvSpPr txBox="1">
            <a:spLocks noChangeArrowheads="1"/>
          </p:cNvSpPr>
          <p:nvPr/>
        </p:nvSpPr>
        <p:spPr bwMode="auto">
          <a:xfrm>
            <a:off x="5699125" y="3832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3083" name="Text Box 5"/>
          <p:cNvSpPr txBox="1">
            <a:spLocks noChangeArrowheads="1"/>
          </p:cNvSpPr>
          <p:nvPr/>
        </p:nvSpPr>
        <p:spPr bwMode="auto">
          <a:xfrm>
            <a:off x="5699125" y="418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3084" name="Text Box 6"/>
          <p:cNvSpPr txBox="1">
            <a:spLocks noChangeArrowheads="1"/>
          </p:cNvSpPr>
          <p:nvPr/>
        </p:nvSpPr>
        <p:spPr bwMode="auto">
          <a:xfrm>
            <a:off x="5699125" y="4537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3085" name="Text Box 7"/>
          <p:cNvSpPr txBox="1">
            <a:spLocks noChangeArrowheads="1"/>
          </p:cNvSpPr>
          <p:nvPr/>
        </p:nvSpPr>
        <p:spPr bwMode="auto">
          <a:xfrm>
            <a:off x="6064250" y="347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3086" name="Text Box 8"/>
          <p:cNvSpPr txBox="1">
            <a:spLocks noChangeArrowheads="1"/>
          </p:cNvSpPr>
          <p:nvPr/>
        </p:nvSpPr>
        <p:spPr bwMode="auto">
          <a:xfrm>
            <a:off x="6064250" y="3832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3087" name="Text Box 9"/>
          <p:cNvSpPr txBox="1">
            <a:spLocks noChangeArrowheads="1"/>
          </p:cNvSpPr>
          <p:nvPr/>
        </p:nvSpPr>
        <p:spPr bwMode="auto">
          <a:xfrm>
            <a:off x="6064250" y="418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3088" name="Text Box 10"/>
          <p:cNvSpPr txBox="1">
            <a:spLocks noChangeArrowheads="1"/>
          </p:cNvSpPr>
          <p:nvPr/>
        </p:nvSpPr>
        <p:spPr bwMode="auto">
          <a:xfrm>
            <a:off x="6064250" y="4537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1419275" name="Text Box 11"/>
          <p:cNvSpPr txBox="1">
            <a:spLocks noChangeArrowheads="1"/>
          </p:cNvSpPr>
          <p:nvPr/>
        </p:nvSpPr>
        <p:spPr bwMode="auto">
          <a:xfrm>
            <a:off x="6580188" y="347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1419276" name="Text Box 12"/>
          <p:cNvSpPr txBox="1">
            <a:spLocks noChangeArrowheads="1"/>
          </p:cNvSpPr>
          <p:nvPr/>
        </p:nvSpPr>
        <p:spPr bwMode="auto">
          <a:xfrm>
            <a:off x="6580188" y="3832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1419277" name="Text Box 13"/>
          <p:cNvSpPr txBox="1">
            <a:spLocks noChangeArrowheads="1"/>
          </p:cNvSpPr>
          <p:nvPr/>
        </p:nvSpPr>
        <p:spPr bwMode="auto">
          <a:xfrm>
            <a:off x="6580188" y="418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1419278" name="Text Box 14"/>
          <p:cNvSpPr txBox="1">
            <a:spLocks noChangeArrowheads="1"/>
          </p:cNvSpPr>
          <p:nvPr/>
        </p:nvSpPr>
        <p:spPr bwMode="auto">
          <a:xfrm>
            <a:off x="6580188" y="4537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3093" name="Line 15"/>
          <p:cNvSpPr>
            <a:spLocks noChangeShapeType="1"/>
          </p:cNvSpPr>
          <p:nvPr/>
        </p:nvSpPr>
        <p:spPr bwMode="auto">
          <a:xfrm>
            <a:off x="6477000" y="3600450"/>
            <a:ext cx="0" cy="132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16"/>
          <p:cNvSpPr>
            <a:spLocks noChangeShapeType="1"/>
          </p:cNvSpPr>
          <p:nvPr/>
        </p:nvSpPr>
        <p:spPr bwMode="auto">
          <a:xfrm>
            <a:off x="5715000" y="3505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AutoShape 17"/>
          <p:cNvSpPr>
            <a:spLocks noChangeAspect="1" noChangeArrowheads="1" noTextEdit="1"/>
          </p:cNvSpPr>
          <p:nvPr/>
        </p:nvSpPr>
        <p:spPr bwMode="auto">
          <a:xfrm>
            <a:off x="6477000" y="3074988"/>
            <a:ext cx="3222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Rectangle 18"/>
          <p:cNvSpPr>
            <a:spLocks noChangeArrowheads="1"/>
          </p:cNvSpPr>
          <p:nvPr/>
        </p:nvSpPr>
        <p:spPr bwMode="auto">
          <a:xfrm>
            <a:off x="457200" y="16764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i="0" dirty="0">
                <a:latin typeface="+mj-lt"/>
              </a:rPr>
              <a:t>Common Gate:     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81200" y="3048000"/>
            <a:ext cx="2792413" cy="1690688"/>
            <a:chOff x="1248" y="2071"/>
            <a:chExt cx="1759" cy="1065"/>
          </a:xfrm>
        </p:grpSpPr>
        <p:sp>
          <p:nvSpPr>
            <p:cNvPr id="3099" name="Freeform 20"/>
            <p:cNvSpPr>
              <a:spLocks noEditPoints="1"/>
            </p:cNvSpPr>
            <p:nvPr/>
          </p:nvSpPr>
          <p:spPr bwMode="auto">
            <a:xfrm>
              <a:off x="1827" y="2554"/>
              <a:ext cx="835" cy="208"/>
            </a:xfrm>
            <a:custGeom>
              <a:avLst/>
              <a:gdLst>
                <a:gd name="T0" fmla="*/ 0 w 835"/>
                <a:gd name="T1" fmla="*/ 0 h 208"/>
                <a:gd name="T2" fmla="*/ 418 w 835"/>
                <a:gd name="T3" fmla="*/ 0 h 208"/>
                <a:gd name="T4" fmla="*/ 0 w 835"/>
                <a:gd name="T5" fmla="*/ 208 h 208"/>
                <a:gd name="T6" fmla="*/ 418 w 835"/>
                <a:gd name="T7" fmla="*/ 208 h 208"/>
                <a:gd name="T8" fmla="*/ 835 w 835"/>
                <a:gd name="T9" fmla="*/ 103 h 208"/>
                <a:gd name="T10" fmla="*/ 418 w 835"/>
                <a:gd name="T11" fmla="*/ 103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5"/>
                <a:gd name="T19" fmla="*/ 0 h 208"/>
                <a:gd name="T20" fmla="*/ 835 w 835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5" h="208">
                  <a:moveTo>
                    <a:pt x="0" y="0"/>
                  </a:moveTo>
                  <a:lnTo>
                    <a:pt x="418" y="0"/>
                  </a:lnTo>
                  <a:moveTo>
                    <a:pt x="0" y="208"/>
                  </a:moveTo>
                  <a:lnTo>
                    <a:pt x="418" y="208"/>
                  </a:lnTo>
                  <a:moveTo>
                    <a:pt x="835" y="103"/>
                  </a:moveTo>
                  <a:lnTo>
                    <a:pt x="418" y="103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1"/>
            <p:cNvSpPr>
              <a:spLocks/>
            </p:cNvSpPr>
            <p:nvPr/>
          </p:nvSpPr>
          <p:spPr bwMode="auto">
            <a:xfrm>
              <a:off x="1547" y="2276"/>
              <a:ext cx="280" cy="278"/>
            </a:xfrm>
            <a:custGeom>
              <a:avLst/>
              <a:gdLst>
                <a:gd name="T0" fmla="*/ 0 w 280"/>
                <a:gd name="T1" fmla="*/ 0 h 278"/>
                <a:gd name="T2" fmla="*/ 280 w 280"/>
                <a:gd name="T3" fmla="*/ 278 h 278"/>
                <a:gd name="T4" fmla="*/ 0 60000 65536"/>
                <a:gd name="T5" fmla="*/ 0 60000 65536"/>
                <a:gd name="T6" fmla="*/ 0 w 280"/>
                <a:gd name="T7" fmla="*/ 0 h 278"/>
                <a:gd name="T8" fmla="*/ 280 w 280"/>
                <a:gd name="T9" fmla="*/ 278 h 2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0" h="278">
                  <a:moveTo>
                    <a:pt x="0" y="0"/>
                  </a:moveTo>
                  <a:cubicBezTo>
                    <a:pt x="131" y="0"/>
                    <a:pt x="131" y="278"/>
                    <a:pt x="280" y="278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2"/>
            <p:cNvSpPr>
              <a:spLocks/>
            </p:cNvSpPr>
            <p:nvPr/>
          </p:nvSpPr>
          <p:spPr bwMode="auto">
            <a:xfrm>
              <a:off x="1547" y="2762"/>
              <a:ext cx="280" cy="216"/>
            </a:xfrm>
            <a:custGeom>
              <a:avLst/>
              <a:gdLst>
                <a:gd name="T0" fmla="*/ 0 w 280"/>
                <a:gd name="T1" fmla="*/ 216 h 216"/>
                <a:gd name="T2" fmla="*/ 280 w 280"/>
                <a:gd name="T3" fmla="*/ 0 h 216"/>
                <a:gd name="T4" fmla="*/ 0 60000 65536"/>
                <a:gd name="T5" fmla="*/ 0 60000 65536"/>
                <a:gd name="T6" fmla="*/ 0 w 280"/>
                <a:gd name="T7" fmla="*/ 0 h 216"/>
                <a:gd name="T8" fmla="*/ 280 w 280"/>
                <a:gd name="T9" fmla="*/ 216 h 2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0" h="216">
                  <a:moveTo>
                    <a:pt x="0" y="216"/>
                  </a:moveTo>
                  <a:cubicBezTo>
                    <a:pt x="131" y="216"/>
                    <a:pt x="131" y="0"/>
                    <a:pt x="280" y="0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23"/>
            <p:cNvSpPr>
              <a:spLocks noChangeShapeType="1"/>
            </p:cNvSpPr>
            <p:nvPr/>
          </p:nvSpPr>
          <p:spPr bwMode="auto">
            <a:xfrm>
              <a:off x="2662" y="2657"/>
              <a:ext cx="153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AutoShape 24"/>
            <p:cNvSpPr>
              <a:spLocks noChangeAspect="1" noChangeArrowheads="1" noTextEdit="1"/>
            </p:cNvSpPr>
            <p:nvPr/>
          </p:nvSpPr>
          <p:spPr bwMode="auto">
            <a:xfrm>
              <a:off x="1248" y="2090"/>
              <a:ext cx="2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785" y="2506"/>
              <a:ext cx="20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966" y="2442"/>
              <a:ext cx="557" cy="429"/>
              <a:chOff x="1966" y="2442"/>
              <a:chExt cx="557" cy="429"/>
            </a:xfrm>
          </p:grpSpPr>
          <p:sp>
            <p:nvSpPr>
              <p:cNvPr id="3106" name="Freeform 27"/>
              <p:cNvSpPr>
                <a:spLocks/>
              </p:cNvSpPr>
              <p:nvPr/>
            </p:nvSpPr>
            <p:spPr bwMode="auto">
              <a:xfrm>
                <a:off x="1967" y="2443"/>
                <a:ext cx="556" cy="428"/>
              </a:xfrm>
              <a:custGeom>
                <a:avLst/>
                <a:gdLst>
                  <a:gd name="T0" fmla="*/ 592 w 592"/>
                  <a:gd name="T1" fmla="*/ 228 h 456"/>
                  <a:gd name="T2" fmla="*/ 177 w 592"/>
                  <a:gd name="T3" fmla="*/ 456 h 456"/>
                  <a:gd name="T4" fmla="*/ 177 w 592"/>
                  <a:gd name="T5" fmla="*/ 456 h 456"/>
                  <a:gd name="T6" fmla="*/ 0 w 592"/>
                  <a:gd name="T7" fmla="*/ 456 h 456"/>
                  <a:gd name="T8" fmla="*/ 0 w 592"/>
                  <a:gd name="T9" fmla="*/ 0 h 456"/>
                  <a:gd name="T10" fmla="*/ 0 w 592"/>
                  <a:gd name="T11" fmla="*/ 0 h 456"/>
                  <a:gd name="T12" fmla="*/ 177 w 592"/>
                  <a:gd name="T13" fmla="*/ 0 h 456"/>
                  <a:gd name="T14" fmla="*/ 592 w 592"/>
                  <a:gd name="T15" fmla="*/ 228 h 4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2"/>
                  <a:gd name="T25" fmla="*/ 0 h 456"/>
                  <a:gd name="T26" fmla="*/ 592 w 592"/>
                  <a:gd name="T27" fmla="*/ 456 h 4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2" h="456">
                    <a:moveTo>
                      <a:pt x="592" y="228"/>
                    </a:moveTo>
                    <a:cubicBezTo>
                      <a:pt x="521" y="340"/>
                      <a:pt x="367" y="425"/>
                      <a:pt x="177" y="456"/>
                    </a:cubicBezTo>
                    <a:lnTo>
                      <a:pt x="0" y="456"/>
                    </a:lnTo>
                    <a:cubicBezTo>
                      <a:pt x="110" y="311"/>
                      <a:pt x="110" y="145"/>
                      <a:pt x="0" y="0"/>
                    </a:cubicBezTo>
                    <a:lnTo>
                      <a:pt x="177" y="0"/>
                    </a:lnTo>
                    <a:cubicBezTo>
                      <a:pt x="368" y="31"/>
                      <a:pt x="522" y="115"/>
                      <a:pt x="592" y="2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FC78F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28"/>
              <p:cNvSpPr>
                <a:spLocks/>
              </p:cNvSpPr>
              <p:nvPr/>
            </p:nvSpPr>
            <p:spPr bwMode="auto">
              <a:xfrm>
                <a:off x="1966" y="2442"/>
                <a:ext cx="557" cy="429"/>
              </a:xfrm>
              <a:custGeom>
                <a:avLst/>
                <a:gdLst>
                  <a:gd name="T0" fmla="*/ 592 w 592"/>
                  <a:gd name="T1" fmla="*/ 228 h 456"/>
                  <a:gd name="T2" fmla="*/ 177 w 592"/>
                  <a:gd name="T3" fmla="*/ 456 h 456"/>
                  <a:gd name="T4" fmla="*/ 177 w 592"/>
                  <a:gd name="T5" fmla="*/ 456 h 456"/>
                  <a:gd name="T6" fmla="*/ 0 w 592"/>
                  <a:gd name="T7" fmla="*/ 456 h 456"/>
                  <a:gd name="T8" fmla="*/ 0 w 592"/>
                  <a:gd name="T9" fmla="*/ 0 h 456"/>
                  <a:gd name="T10" fmla="*/ 0 w 592"/>
                  <a:gd name="T11" fmla="*/ 0 h 456"/>
                  <a:gd name="T12" fmla="*/ 177 w 592"/>
                  <a:gd name="T13" fmla="*/ 0 h 456"/>
                  <a:gd name="T14" fmla="*/ 592 w 592"/>
                  <a:gd name="T15" fmla="*/ 228 h 4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2"/>
                  <a:gd name="T25" fmla="*/ 0 h 456"/>
                  <a:gd name="T26" fmla="*/ 592 w 592"/>
                  <a:gd name="T27" fmla="*/ 456 h 4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2" h="456">
                    <a:moveTo>
                      <a:pt x="592" y="228"/>
                    </a:moveTo>
                    <a:cubicBezTo>
                      <a:pt x="521" y="340"/>
                      <a:pt x="367" y="425"/>
                      <a:pt x="177" y="456"/>
                    </a:cubicBezTo>
                    <a:lnTo>
                      <a:pt x="0" y="456"/>
                    </a:lnTo>
                    <a:cubicBezTo>
                      <a:pt x="110" y="311"/>
                      <a:pt x="110" y="145"/>
                      <a:pt x="0" y="0"/>
                    </a:cubicBezTo>
                    <a:lnTo>
                      <a:pt x="177" y="0"/>
                    </a:lnTo>
                    <a:cubicBezTo>
                      <a:pt x="368" y="31"/>
                      <a:pt x="522" y="115"/>
                      <a:pt x="592" y="228"/>
                    </a:cubicBez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077" name="Object 29"/>
            <p:cNvGraphicFramePr>
              <a:graphicFrameLocks noChangeAspect="1"/>
            </p:cNvGraphicFramePr>
            <p:nvPr/>
          </p:nvGraphicFramePr>
          <p:xfrm>
            <a:off x="1337" y="2071"/>
            <a:ext cx="179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95" name="Visio" r:id="rId4" imgW="112776" imgH="212141" progId="Visio.Drawing.11">
                    <p:embed/>
                  </p:oleObj>
                </mc:Choice>
                <mc:Fallback>
                  <p:oleObj name="Visio" r:id="rId4" imgW="112776" imgH="21214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7" y="2071"/>
                          <a:ext cx="179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30"/>
            <p:cNvGraphicFramePr>
              <a:graphicFrameLocks noChangeAspect="1"/>
            </p:cNvGraphicFramePr>
            <p:nvPr/>
          </p:nvGraphicFramePr>
          <p:xfrm>
            <a:off x="1332" y="2800"/>
            <a:ext cx="19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96" name="Visio" r:id="rId6" imgW="121006" imgH="212141" progId="Visio.Drawing.11">
                    <p:embed/>
                  </p:oleObj>
                </mc:Choice>
                <mc:Fallback>
                  <p:oleObj name="Visio" r:id="rId6" imgW="121006" imgH="21214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" y="2800"/>
                          <a:ext cx="19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31"/>
            <p:cNvGraphicFramePr>
              <a:graphicFrameLocks noChangeAspect="1"/>
            </p:cNvGraphicFramePr>
            <p:nvPr/>
          </p:nvGraphicFramePr>
          <p:xfrm>
            <a:off x="2869" y="2475"/>
            <a:ext cx="138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97" name="Visio" r:id="rId8" imgW="87782" imgH="195682" progId="Visio.Drawing.11">
                    <p:embed/>
                  </p:oleObj>
                </mc:Choice>
                <mc:Fallback>
                  <p:oleObj name="Visio" r:id="rId8" imgW="87782" imgH="19568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9" y="2475"/>
                          <a:ext cx="138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4" name="Object 32"/>
          <p:cNvGraphicFramePr>
            <a:graphicFrameLocks noChangeAspect="1"/>
          </p:cNvGraphicFramePr>
          <p:nvPr/>
        </p:nvGraphicFramePr>
        <p:xfrm>
          <a:off x="5762625" y="2998788"/>
          <a:ext cx="2841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8" name="Visio" r:id="rId10" imgW="112776" imgH="212141" progId="Visio.Drawing.11">
                  <p:embed/>
                </p:oleObj>
              </mc:Choice>
              <mc:Fallback>
                <p:oleObj name="Visio" r:id="rId10" imgW="112776" imgH="21214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2998788"/>
                        <a:ext cx="2841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3"/>
          <p:cNvGraphicFramePr>
            <a:graphicFrameLocks noChangeAspect="1"/>
          </p:cNvGraphicFramePr>
          <p:nvPr/>
        </p:nvGraphicFramePr>
        <p:xfrm>
          <a:off x="6140450" y="3001963"/>
          <a:ext cx="301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9" name="Visio" r:id="rId11" imgW="121006" imgH="212141" progId="Visio.Drawing.11">
                  <p:embed/>
                </p:oleObj>
              </mc:Choice>
              <mc:Fallback>
                <p:oleObj name="Visio" r:id="rId11" imgW="121006" imgH="21214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50" y="3001963"/>
                        <a:ext cx="3016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4"/>
          <p:cNvGraphicFramePr>
            <a:graphicFrameLocks noChangeAspect="1"/>
          </p:cNvGraphicFramePr>
          <p:nvPr/>
        </p:nvGraphicFramePr>
        <p:xfrm>
          <a:off x="6656388" y="3022600"/>
          <a:ext cx="2190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0" name="Visio" r:id="rId12" imgW="87782" imgH="195682" progId="Visio.Drawing.11">
                  <p:embed/>
                </p:oleObj>
              </mc:Choice>
              <mc:Fallback>
                <p:oleObj name="Visio" r:id="rId12" imgW="87782" imgH="1956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3022600"/>
                        <a:ext cx="21907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8" name="Rectangle 3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Logic Gates</a:t>
            </a:r>
          </a:p>
        </p:txBody>
      </p:sp>
    </p:spTree>
    <p:extLst>
      <p:ext uri="{BB962C8B-B14F-4D97-AF65-F5344CB8AC3E}">
        <p14:creationId xmlns:p14="http://schemas.microsoft.com/office/powerpoint/2010/main" val="3235505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1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1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1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9266" grpId="0"/>
      <p:bldP spid="1419275" grpId="0"/>
      <p:bldP spid="1419276" grpId="0"/>
      <p:bldP spid="1419277" grpId="0"/>
      <p:bldP spid="14192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ChangeArrowheads="1"/>
          </p:cNvSpPr>
          <p:nvPr/>
        </p:nvSpPr>
        <p:spPr bwMode="auto">
          <a:xfrm>
            <a:off x="3587750" y="1676400"/>
            <a:ext cx="417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i="0">
                <a:solidFill>
                  <a:srgbClr val="FF0000"/>
                </a:solidFill>
                <a:latin typeface="+mj-lt"/>
              </a:rPr>
              <a:t>“NAND”</a:t>
            </a:r>
            <a:r>
              <a:rPr lang="en-US" sz="2400" b="0" i="0">
                <a:latin typeface="+mj-lt"/>
              </a:rPr>
              <a:t> gate</a:t>
            </a:r>
          </a:p>
        </p:txBody>
      </p:sp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5699125" y="347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4107" name="Text Box 4"/>
          <p:cNvSpPr txBox="1">
            <a:spLocks noChangeArrowheads="1"/>
          </p:cNvSpPr>
          <p:nvPr/>
        </p:nvSpPr>
        <p:spPr bwMode="auto">
          <a:xfrm>
            <a:off x="5699125" y="3832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4108" name="Text Box 5"/>
          <p:cNvSpPr txBox="1">
            <a:spLocks noChangeArrowheads="1"/>
          </p:cNvSpPr>
          <p:nvPr/>
        </p:nvSpPr>
        <p:spPr bwMode="auto">
          <a:xfrm>
            <a:off x="5699125" y="418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4109" name="Text Box 6"/>
          <p:cNvSpPr txBox="1">
            <a:spLocks noChangeArrowheads="1"/>
          </p:cNvSpPr>
          <p:nvPr/>
        </p:nvSpPr>
        <p:spPr bwMode="auto">
          <a:xfrm>
            <a:off x="5699125" y="4537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4110" name="Text Box 7"/>
          <p:cNvSpPr txBox="1">
            <a:spLocks noChangeArrowheads="1"/>
          </p:cNvSpPr>
          <p:nvPr/>
        </p:nvSpPr>
        <p:spPr bwMode="auto">
          <a:xfrm>
            <a:off x="6064250" y="347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4111" name="Text Box 8"/>
          <p:cNvSpPr txBox="1">
            <a:spLocks noChangeArrowheads="1"/>
          </p:cNvSpPr>
          <p:nvPr/>
        </p:nvSpPr>
        <p:spPr bwMode="auto">
          <a:xfrm>
            <a:off x="6064250" y="3832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4112" name="Text Box 9"/>
          <p:cNvSpPr txBox="1">
            <a:spLocks noChangeArrowheads="1"/>
          </p:cNvSpPr>
          <p:nvPr/>
        </p:nvSpPr>
        <p:spPr bwMode="auto">
          <a:xfrm>
            <a:off x="6064250" y="418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auto">
          <a:xfrm>
            <a:off x="6064250" y="4537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1421323" name="Text Box 11"/>
          <p:cNvSpPr txBox="1">
            <a:spLocks noChangeArrowheads="1"/>
          </p:cNvSpPr>
          <p:nvPr/>
        </p:nvSpPr>
        <p:spPr bwMode="auto">
          <a:xfrm>
            <a:off x="6580188" y="347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1421324" name="Text Box 12"/>
          <p:cNvSpPr txBox="1">
            <a:spLocks noChangeArrowheads="1"/>
          </p:cNvSpPr>
          <p:nvPr/>
        </p:nvSpPr>
        <p:spPr bwMode="auto">
          <a:xfrm>
            <a:off x="6580188" y="3832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1421325" name="Text Box 13"/>
          <p:cNvSpPr txBox="1">
            <a:spLocks noChangeArrowheads="1"/>
          </p:cNvSpPr>
          <p:nvPr/>
        </p:nvSpPr>
        <p:spPr bwMode="auto">
          <a:xfrm>
            <a:off x="6580188" y="418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1421326" name="Text Box 14"/>
          <p:cNvSpPr txBox="1">
            <a:spLocks noChangeArrowheads="1"/>
          </p:cNvSpPr>
          <p:nvPr/>
        </p:nvSpPr>
        <p:spPr bwMode="auto">
          <a:xfrm>
            <a:off x="6580188" y="4537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4118" name="Line 15"/>
          <p:cNvSpPr>
            <a:spLocks noChangeShapeType="1"/>
          </p:cNvSpPr>
          <p:nvPr/>
        </p:nvSpPr>
        <p:spPr bwMode="auto">
          <a:xfrm>
            <a:off x="6477000" y="3600450"/>
            <a:ext cx="0" cy="132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Text Box 16"/>
          <p:cNvSpPr txBox="1">
            <a:spLocks noChangeArrowheads="1"/>
          </p:cNvSpPr>
          <p:nvPr/>
        </p:nvSpPr>
        <p:spPr bwMode="auto">
          <a:xfrm>
            <a:off x="5716588" y="3048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4120" name="Line 17"/>
          <p:cNvSpPr>
            <a:spLocks noChangeShapeType="1"/>
          </p:cNvSpPr>
          <p:nvPr/>
        </p:nvSpPr>
        <p:spPr bwMode="auto">
          <a:xfrm>
            <a:off x="5715000" y="3505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AutoShape 18"/>
          <p:cNvSpPr>
            <a:spLocks noChangeAspect="1" noChangeArrowheads="1" noTextEdit="1"/>
          </p:cNvSpPr>
          <p:nvPr/>
        </p:nvSpPr>
        <p:spPr bwMode="auto">
          <a:xfrm>
            <a:off x="6096000" y="30480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2" name="AutoShape 19"/>
          <p:cNvSpPr>
            <a:spLocks noChangeAspect="1" noChangeArrowheads="1" noTextEdit="1"/>
          </p:cNvSpPr>
          <p:nvPr/>
        </p:nvSpPr>
        <p:spPr bwMode="auto">
          <a:xfrm>
            <a:off x="6477000" y="3074988"/>
            <a:ext cx="3222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Rectangle 20"/>
          <p:cNvSpPr>
            <a:spLocks noChangeArrowheads="1"/>
          </p:cNvSpPr>
          <p:nvPr/>
        </p:nvSpPr>
        <p:spPr bwMode="auto">
          <a:xfrm>
            <a:off x="457200" y="16764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i="0">
                <a:latin typeface="+mj-lt"/>
              </a:rPr>
              <a:t>Common Gate:      </a:t>
            </a:r>
          </a:p>
        </p:txBody>
      </p:sp>
      <p:graphicFrame>
        <p:nvGraphicFramePr>
          <p:cNvPr id="4098" name="Object 21"/>
          <p:cNvGraphicFramePr>
            <a:graphicFrameLocks noChangeAspect="1"/>
          </p:cNvGraphicFramePr>
          <p:nvPr/>
        </p:nvGraphicFramePr>
        <p:xfrm>
          <a:off x="5762625" y="2998788"/>
          <a:ext cx="2841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6" name="Visio" r:id="rId4" imgW="112776" imgH="212141" progId="Visio.Drawing.11">
                  <p:embed/>
                </p:oleObj>
              </mc:Choice>
              <mc:Fallback>
                <p:oleObj name="Visio" r:id="rId4" imgW="112776" imgH="21214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2998788"/>
                        <a:ext cx="2841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2"/>
          <p:cNvGraphicFramePr>
            <a:graphicFrameLocks noChangeAspect="1"/>
          </p:cNvGraphicFramePr>
          <p:nvPr/>
        </p:nvGraphicFramePr>
        <p:xfrm>
          <a:off x="6140450" y="3001963"/>
          <a:ext cx="301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7" name="Visio" r:id="rId6" imgW="121006" imgH="212141" progId="Visio.Drawing.11">
                  <p:embed/>
                </p:oleObj>
              </mc:Choice>
              <mc:Fallback>
                <p:oleObj name="Visio" r:id="rId6" imgW="121006" imgH="21214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50" y="3001963"/>
                        <a:ext cx="3016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3"/>
          <p:cNvGraphicFramePr>
            <a:graphicFrameLocks noChangeAspect="1"/>
          </p:cNvGraphicFramePr>
          <p:nvPr/>
        </p:nvGraphicFramePr>
        <p:xfrm>
          <a:off x="6656388" y="3022600"/>
          <a:ext cx="2190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8" name="Visio" r:id="rId8" imgW="87782" imgH="195682" progId="Visio.Drawing.11">
                  <p:embed/>
                </p:oleObj>
              </mc:Choice>
              <mc:Fallback>
                <p:oleObj name="Visio" r:id="rId8" imgW="87782" imgH="1956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3022600"/>
                        <a:ext cx="21907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Logic Gates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14550" y="3048000"/>
            <a:ext cx="2659063" cy="1690688"/>
            <a:chOff x="1332" y="1920"/>
            <a:chExt cx="1675" cy="1065"/>
          </a:xfrm>
        </p:grpSpPr>
        <p:sp>
          <p:nvSpPr>
            <p:cNvPr id="4126" name="Freeform 26"/>
            <p:cNvSpPr>
              <a:spLocks noEditPoints="1"/>
            </p:cNvSpPr>
            <p:nvPr/>
          </p:nvSpPr>
          <p:spPr bwMode="auto">
            <a:xfrm>
              <a:off x="1827" y="2403"/>
              <a:ext cx="835" cy="208"/>
            </a:xfrm>
            <a:custGeom>
              <a:avLst/>
              <a:gdLst>
                <a:gd name="T0" fmla="*/ 0 w 835"/>
                <a:gd name="T1" fmla="*/ 0 h 208"/>
                <a:gd name="T2" fmla="*/ 418 w 835"/>
                <a:gd name="T3" fmla="*/ 0 h 208"/>
                <a:gd name="T4" fmla="*/ 0 w 835"/>
                <a:gd name="T5" fmla="*/ 208 h 208"/>
                <a:gd name="T6" fmla="*/ 418 w 835"/>
                <a:gd name="T7" fmla="*/ 208 h 208"/>
                <a:gd name="T8" fmla="*/ 835 w 835"/>
                <a:gd name="T9" fmla="*/ 103 h 208"/>
                <a:gd name="T10" fmla="*/ 418 w 835"/>
                <a:gd name="T11" fmla="*/ 103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5"/>
                <a:gd name="T19" fmla="*/ 0 h 208"/>
                <a:gd name="T20" fmla="*/ 835 w 835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5" h="208">
                  <a:moveTo>
                    <a:pt x="0" y="0"/>
                  </a:moveTo>
                  <a:lnTo>
                    <a:pt x="418" y="0"/>
                  </a:lnTo>
                  <a:moveTo>
                    <a:pt x="0" y="208"/>
                  </a:moveTo>
                  <a:lnTo>
                    <a:pt x="418" y="208"/>
                  </a:lnTo>
                  <a:moveTo>
                    <a:pt x="835" y="103"/>
                  </a:moveTo>
                  <a:lnTo>
                    <a:pt x="418" y="103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27"/>
            <p:cNvSpPr>
              <a:spLocks/>
            </p:cNvSpPr>
            <p:nvPr/>
          </p:nvSpPr>
          <p:spPr bwMode="auto">
            <a:xfrm>
              <a:off x="1547" y="2125"/>
              <a:ext cx="280" cy="278"/>
            </a:xfrm>
            <a:custGeom>
              <a:avLst/>
              <a:gdLst>
                <a:gd name="T0" fmla="*/ 0 w 280"/>
                <a:gd name="T1" fmla="*/ 0 h 278"/>
                <a:gd name="T2" fmla="*/ 280 w 280"/>
                <a:gd name="T3" fmla="*/ 278 h 278"/>
                <a:gd name="T4" fmla="*/ 0 60000 65536"/>
                <a:gd name="T5" fmla="*/ 0 60000 65536"/>
                <a:gd name="T6" fmla="*/ 0 w 280"/>
                <a:gd name="T7" fmla="*/ 0 h 278"/>
                <a:gd name="T8" fmla="*/ 280 w 280"/>
                <a:gd name="T9" fmla="*/ 278 h 2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0" h="278">
                  <a:moveTo>
                    <a:pt x="0" y="0"/>
                  </a:moveTo>
                  <a:cubicBezTo>
                    <a:pt x="131" y="0"/>
                    <a:pt x="131" y="278"/>
                    <a:pt x="280" y="278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28"/>
            <p:cNvSpPr>
              <a:spLocks/>
            </p:cNvSpPr>
            <p:nvPr/>
          </p:nvSpPr>
          <p:spPr bwMode="auto">
            <a:xfrm>
              <a:off x="1547" y="2611"/>
              <a:ext cx="280" cy="216"/>
            </a:xfrm>
            <a:custGeom>
              <a:avLst/>
              <a:gdLst>
                <a:gd name="T0" fmla="*/ 0 w 280"/>
                <a:gd name="T1" fmla="*/ 216 h 216"/>
                <a:gd name="T2" fmla="*/ 280 w 280"/>
                <a:gd name="T3" fmla="*/ 0 h 216"/>
                <a:gd name="T4" fmla="*/ 0 60000 65536"/>
                <a:gd name="T5" fmla="*/ 0 60000 65536"/>
                <a:gd name="T6" fmla="*/ 0 w 280"/>
                <a:gd name="T7" fmla="*/ 0 h 216"/>
                <a:gd name="T8" fmla="*/ 280 w 280"/>
                <a:gd name="T9" fmla="*/ 216 h 2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0" h="216">
                  <a:moveTo>
                    <a:pt x="0" y="216"/>
                  </a:moveTo>
                  <a:cubicBezTo>
                    <a:pt x="131" y="216"/>
                    <a:pt x="131" y="0"/>
                    <a:pt x="280" y="0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29"/>
            <p:cNvSpPr>
              <a:spLocks noChangeShapeType="1"/>
            </p:cNvSpPr>
            <p:nvPr/>
          </p:nvSpPr>
          <p:spPr bwMode="auto">
            <a:xfrm>
              <a:off x="2662" y="2506"/>
              <a:ext cx="153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785" y="2355"/>
              <a:ext cx="20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01" name="Object 31"/>
            <p:cNvGraphicFramePr>
              <a:graphicFrameLocks noChangeAspect="1"/>
            </p:cNvGraphicFramePr>
            <p:nvPr/>
          </p:nvGraphicFramePr>
          <p:xfrm>
            <a:off x="1337" y="1920"/>
            <a:ext cx="179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29" name="Visio" r:id="rId10" imgW="112776" imgH="212141" progId="Visio.Drawing.11">
                    <p:embed/>
                  </p:oleObj>
                </mc:Choice>
                <mc:Fallback>
                  <p:oleObj name="Visio" r:id="rId10" imgW="112776" imgH="21214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7" y="1920"/>
                          <a:ext cx="179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32"/>
            <p:cNvGraphicFramePr>
              <a:graphicFrameLocks noChangeAspect="1"/>
            </p:cNvGraphicFramePr>
            <p:nvPr/>
          </p:nvGraphicFramePr>
          <p:xfrm>
            <a:off x="1332" y="2649"/>
            <a:ext cx="19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30" name="Visio" r:id="rId11" imgW="121006" imgH="212141" progId="Visio.Drawing.11">
                    <p:embed/>
                  </p:oleObj>
                </mc:Choice>
                <mc:Fallback>
                  <p:oleObj name="Visio" r:id="rId11" imgW="121006" imgH="21214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" y="2649"/>
                          <a:ext cx="19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33"/>
            <p:cNvGraphicFramePr>
              <a:graphicFrameLocks noChangeAspect="1"/>
            </p:cNvGraphicFramePr>
            <p:nvPr/>
          </p:nvGraphicFramePr>
          <p:xfrm>
            <a:off x="2869" y="2324"/>
            <a:ext cx="138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31" name="Visio" r:id="rId12" imgW="87782" imgH="195682" progId="Visio.Drawing.11">
                    <p:embed/>
                  </p:oleObj>
                </mc:Choice>
                <mc:Fallback>
                  <p:oleObj name="Visio" r:id="rId12" imgW="87782" imgH="19568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9" y="2324"/>
                          <a:ext cx="138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34"/>
            <p:cNvGraphicFramePr>
              <a:graphicFrameLocks/>
            </p:cNvGraphicFramePr>
            <p:nvPr/>
          </p:nvGraphicFramePr>
          <p:xfrm>
            <a:off x="1770" y="2270"/>
            <a:ext cx="888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32" name="Visio" r:id="rId13" imgW="488823" imgH="260223" progId="Visio.Drawing.11">
                    <p:embed/>
                  </p:oleObj>
                </mc:Choice>
                <mc:Fallback>
                  <p:oleObj name="Visio" r:id="rId13" imgW="488823" imgH="260223" progId="Visio.Drawing.11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0" y="2270"/>
                          <a:ext cx="888" cy="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95775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2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1314" grpId="0"/>
      <p:bldP spid="1421323" grpId="0"/>
      <p:bldP spid="1421324" grpId="0"/>
      <p:bldP spid="1421325" grpId="0"/>
      <p:bldP spid="14213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ChangeArrowheads="1"/>
          </p:cNvSpPr>
          <p:nvPr/>
        </p:nvSpPr>
        <p:spPr bwMode="auto">
          <a:xfrm>
            <a:off x="3587750" y="1676400"/>
            <a:ext cx="417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i="0">
                <a:solidFill>
                  <a:srgbClr val="FF0000"/>
                </a:solidFill>
                <a:latin typeface="+mj-lt"/>
              </a:rPr>
              <a:t>“NOR”</a:t>
            </a:r>
            <a:r>
              <a:rPr lang="en-US" sz="2400" b="0" i="0">
                <a:latin typeface="+mj-lt"/>
              </a:rPr>
              <a:t> gate</a:t>
            </a:r>
          </a:p>
        </p:txBody>
      </p:sp>
      <p:sp>
        <p:nvSpPr>
          <p:cNvPr id="5130" name="Text Box 3"/>
          <p:cNvSpPr txBox="1">
            <a:spLocks noChangeArrowheads="1"/>
          </p:cNvSpPr>
          <p:nvPr/>
        </p:nvSpPr>
        <p:spPr bwMode="auto">
          <a:xfrm>
            <a:off x="5699125" y="347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5131" name="Text Box 4"/>
          <p:cNvSpPr txBox="1">
            <a:spLocks noChangeArrowheads="1"/>
          </p:cNvSpPr>
          <p:nvPr/>
        </p:nvSpPr>
        <p:spPr bwMode="auto">
          <a:xfrm>
            <a:off x="5699125" y="3832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5132" name="Text Box 5"/>
          <p:cNvSpPr txBox="1">
            <a:spLocks noChangeArrowheads="1"/>
          </p:cNvSpPr>
          <p:nvPr/>
        </p:nvSpPr>
        <p:spPr bwMode="auto">
          <a:xfrm>
            <a:off x="5699125" y="418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5133" name="Text Box 6"/>
          <p:cNvSpPr txBox="1">
            <a:spLocks noChangeArrowheads="1"/>
          </p:cNvSpPr>
          <p:nvPr/>
        </p:nvSpPr>
        <p:spPr bwMode="auto">
          <a:xfrm>
            <a:off x="5699125" y="4537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5134" name="Text Box 7"/>
          <p:cNvSpPr txBox="1">
            <a:spLocks noChangeArrowheads="1"/>
          </p:cNvSpPr>
          <p:nvPr/>
        </p:nvSpPr>
        <p:spPr bwMode="auto">
          <a:xfrm>
            <a:off x="6064250" y="347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5135" name="Text Box 8"/>
          <p:cNvSpPr txBox="1">
            <a:spLocks noChangeArrowheads="1"/>
          </p:cNvSpPr>
          <p:nvPr/>
        </p:nvSpPr>
        <p:spPr bwMode="auto">
          <a:xfrm>
            <a:off x="6064250" y="3832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5136" name="Text Box 9"/>
          <p:cNvSpPr txBox="1">
            <a:spLocks noChangeArrowheads="1"/>
          </p:cNvSpPr>
          <p:nvPr/>
        </p:nvSpPr>
        <p:spPr bwMode="auto">
          <a:xfrm>
            <a:off x="6064250" y="418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5137" name="Text Box 10"/>
          <p:cNvSpPr txBox="1">
            <a:spLocks noChangeArrowheads="1"/>
          </p:cNvSpPr>
          <p:nvPr/>
        </p:nvSpPr>
        <p:spPr bwMode="auto">
          <a:xfrm>
            <a:off x="6064250" y="4537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1423371" name="Text Box 11"/>
          <p:cNvSpPr txBox="1">
            <a:spLocks noChangeArrowheads="1"/>
          </p:cNvSpPr>
          <p:nvPr/>
        </p:nvSpPr>
        <p:spPr bwMode="auto">
          <a:xfrm>
            <a:off x="6580188" y="347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1423372" name="Text Box 12"/>
          <p:cNvSpPr txBox="1">
            <a:spLocks noChangeArrowheads="1"/>
          </p:cNvSpPr>
          <p:nvPr/>
        </p:nvSpPr>
        <p:spPr bwMode="auto">
          <a:xfrm>
            <a:off x="6580188" y="3832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1423373" name="Text Box 13"/>
          <p:cNvSpPr txBox="1">
            <a:spLocks noChangeArrowheads="1"/>
          </p:cNvSpPr>
          <p:nvPr/>
        </p:nvSpPr>
        <p:spPr bwMode="auto">
          <a:xfrm>
            <a:off x="6580188" y="418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1423374" name="Text Box 14"/>
          <p:cNvSpPr txBox="1">
            <a:spLocks noChangeArrowheads="1"/>
          </p:cNvSpPr>
          <p:nvPr/>
        </p:nvSpPr>
        <p:spPr bwMode="auto">
          <a:xfrm>
            <a:off x="6580188" y="4537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5142" name="Line 15"/>
          <p:cNvSpPr>
            <a:spLocks noChangeShapeType="1"/>
          </p:cNvSpPr>
          <p:nvPr/>
        </p:nvSpPr>
        <p:spPr bwMode="auto">
          <a:xfrm>
            <a:off x="6477000" y="3600450"/>
            <a:ext cx="0" cy="132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Text Box 16"/>
          <p:cNvSpPr txBox="1">
            <a:spLocks noChangeArrowheads="1"/>
          </p:cNvSpPr>
          <p:nvPr/>
        </p:nvSpPr>
        <p:spPr bwMode="auto">
          <a:xfrm>
            <a:off x="5716588" y="3048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5144" name="Line 17"/>
          <p:cNvSpPr>
            <a:spLocks noChangeShapeType="1"/>
          </p:cNvSpPr>
          <p:nvPr/>
        </p:nvSpPr>
        <p:spPr bwMode="auto">
          <a:xfrm>
            <a:off x="5715000" y="3505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AutoShape 18"/>
          <p:cNvSpPr>
            <a:spLocks noChangeAspect="1" noChangeArrowheads="1" noTextEdit="1"/>
          </p:cNvSpPr>
          <p:nvPr/>
        </p:nvSpPr>
        <p:spPr bwMode="auto">
          <a:xfrm>
            <a:off x="6096000" y="30480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AutoShape 19"/>
          <p:cNvSpPr>
            <a:spLocks noChangeAspect="1" noChangeArrowheads="1" noTextEdit="1"/>
          </p:cNvSpPr>
          <p:nvPr/>
        </p:nvSpPr>
        <p:spPr bwMode="auto">
          <a:xfrm>
            <a:off x="6477000" y="3074988"/>
            <a:ext cx="3222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Rectangle 20"/>
          <p:cNvSpPr>
            <a:spLocks noChangeArrowheads="1"/>
          </p:cNvSpPr>
          <p:nvPr/>
        </p:nvSpPr>
        <p:spPr bwMode="auto">
          <a:xfrm>
            <a:off x="457200" y="16764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i="0">
                <a:latin typeface="+mj-lt"/>
              </a:rPr>
              <a:t>Common Gate:      </a:t>
            </a:r>
          </a:p>
        </p:txBody>
      </p:sp>
      <p:graphicFrame>
        <p:nvGraphicFramePr>
          <p:cNvPr id="5122" name="Object 21"/>
          <p:cNvGraphicFramePr>
            <a:graphicFrameLocks noChangeAspect="1"/>
          </p:cNvGraphicFramePr>
          <p:nvPr/>
        </p:nvGraphicFramePr>
        <p:xfrm>
          <a:off x="5762625" y="2998788"/>
          <a:ext cx="2841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0" name="Visio" r:id="rId4" imgW="112776" imgH="212141" progId="Visio.Drawing.11">
                  <p:embed/>
                </p:oleObj>
              </mc:Choice>
              <mc:Fallback>
                <p:oleObj name="Visio" r:id="rId4" imgW="112776" imgH="21214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2998788"/>
                        <a:ext cx="2841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2"/>
          <p:cNvGraphicFramePr>
            <a:graphicFrameLocks noChangeAspect="1"/>
          </p:cNvGraphicFramePr>
          <p:nvPr/>
        </p:nvGraphicFramePr>
        <p:xfrm>
          <a:off x="6140450" y="3001963"/>
          <a:ext cx="301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1" name="Visio" r:id="rId6" imgW="121006" imgH="212141" progId="Visio.Drawing.11">
                  <p:embed/>
                </p:oleObj>
              </mc:Choice>
              <mc:Fallback>
                <p:oleObj name="Visio" r:id="rId6" imgW="121006" imgH="21214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50" y="3001963"/>
                        <a:ext cx="3016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3"/>
          <p:cNvGraphicFramePr>
            <a:graphicFrameLocks noChangeAspect="1"/>
          </p:cNvGraphicFramePr>
          <p:nvPr/>
        </p:nvGraphicFramePr>
        <p:xfrm>
          <a:off x="6656388" y="3022600"/>
          <a:ext cx="2190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2" name="Visio" r:id="rId8" imgW="87782" imgH="195682" progId="Visio.Drawing.11">
                  <p:embed/>
                </p:oleObj>
              </mc:Choice>
              <mc:Fallback>
                <p:oleObj name="Visio" r:id="rId8" imgW="87782" imgH="1956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3022600"/>
                        <a:ext cx="21907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8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Logic Gates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14550" y="3048000"/>
            <a:ext cx="2659063" cy="1690688"/>
            <a:chOff x="1332" y="1920"/>
            <a:chExt cx="1675" cy="1065"/>
          </a:xfrm>
        </p:grpSpPr>
        <p:sp>
          <p:nvSpPr>
            <p:cNvPr id="5150" name="Freeform 26"/>
            <p:cNvSpPr>
              <a:spLocks noEditPoints="1"/>
            </p:cNvSpPr>
            <p:nvPr/>
          </p:nvSpPr>
          <p:spPr bwMode="auto">
            <a:xfrm>
              <a:off x="1827" y="2403"/>
              <a:ext cx="835" cy="208"/>
            </a:xfrm>
            <a:custGeom>
              <a:avLst/>
              <a:gdLst>
                <a:gd name="T0" fmla="*/ 0 w 835"/>
                <a:gd name="T1" fmla="*/ 0 h 208"/>
                <a:gd name="T2" fmla="*/ 418 w 835"/>
                <a:gd name="T3" fmla="*/ 0 h 208"/>
                <a:gd name="T4" fmla="*/ 0 w 835"/>
                <a:gd name="T5" fmla="*/ 208 h 208"/>
                <a:gd name="T6" fmla="*/ 418 w 835"/>
                <a:gd name="T7" fmla="*/ 208 h 208"/>
                <a:gd name="T8" fmla="*/ 835 w 835"/>
                <a:gd name="T9" fmla="*/ 103 h 208"/>
                <a:gd name="T10" fmla="*/ 418 w 835"/>
                <a:gd name="T11" fmla="*/ 103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5"/>
                <a:gd name="T19" fmla="*/ 0 h 208"/>
                <a:gd name="T20" fmla="*/ 835 w 835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5" h="208">
                  <a:moveTo>
                    <a:pt x="0" y="0"/>
                  </a:moveTo>
                  <a:lnTo>
                    <a:pt x="418" y="0"/>
                  </a:lnTo>
                  <a:moveTo>
                    <a:pt x="0" y="208"/>
                  </a:moveTo>
                  <a:lnTo>
                    <a:pt x="418" y="208"/>
                  </a:lnTo>
                  <a:moveTo>
                    <a:pt x="835" y="103"/>
                  </a:moveTo>
                  <a:lnTo>
                    <a:pt x="418" y="103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27"/>
            <p:cNvSpPr>
              <a:spLocks/>
            </p:cNvSpPr>
            <p:nvPr/>
          </p:nvSpPr>
          <p:spPr bwMode="auto">
            <a:xfrm>
              <a:off x="1547" y="2125"/>
              <a:ext cx="280" cy="278"/>
            </a:xfrm>
            <a:custGeom>
              <a:avLst/>
              <a:gdLst>
                <a:gd name="T0" fmla="*/ 0 w 280"/>
                <a:gd name="T1" fmla="*/ 0 h 278"/>
                <a:gd name="T2" fmla="*/ 280 w 280"/>
                <a:gd name="T3" fmla="*/ 278 h 278"/>
                <a:gd name="T4" fmla="*/ 0 60000 65536"/>
                <a:gd name="T5" fmla="*/ 0 60000 65536"/>
                <a:gd name="T6" fmla="*/ 0 w 280"/>
                <a:gd name="T7" fmla="*/ 0 h 278"/>
                <a:gd name="T8" fmla="*/ 280 w 280"/>
                <a:gd name="T9" fmla="*/ 278 h 2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0" h="278">
                  <a:moveTo>
                    <a:pt x="0" y="0"/>
                  </a:moveTo>
                  <a:cubicBezTo>
                    <a:pt x="131" y="0"/>
                    <a:pt x="131" y="278"/>
                    <a:pt x="280" y="278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28"/>
            <p:cNvSpPr>
              <a:spLocks/>
            </p:cNvSpPr>
            <p:nvPr/>
          </p:nvSpPr>
          <p:spPr bwMode="auto">
            <a:xfrm>
              <a:off x="1547" y="2611"/>
              <a:ext cx="280" cy="216"/>
            </a:xfrm>
            <a:custGeom>
              <a:avLst/>
              <a:gdLst>
                <a:gd name="T0" fmla="*/ 0 w 280"/>
                <a:gd name="T1" fmla="*/ 216 h 216"/>
                <a:gd name="T2" fmla="*/ 280 w 280"/>
                <a:gd name="T3" fmla="*/ 0 h 216"/>
                <a:gd name="T4" fmla="*/ 0 60000 65536"/>
                <a:gd name="T5" fmla="*/ 0 60000 65536"/>
                <a:gd name="T6" fmla="*/ 0 w 280"/>
                <a:gd name="T7" fmla="*/ 0 h 216"/>
                <a:gd name="T8" fmla="*/ 280 w 280"/>
                <a:gd name="T9" fmla="*/ 216 h 2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0" h="216">
                  <a:moveTo>
                    <a:pt x="0" y="216"/>
                  </a:moveTo>
                  <a:cubicBezTo>
                    <a:pt x="131" y="216"/>
                    <a:pt x="131" y="0"/>
                    <a:pt x="280" y="0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29"/>
            <p:cNvSpPr>
              <a:spLocks noChangeShapeType="1"/>
            </p:cNvSpPr>
            <p:nvPr/>
          </p:nvSpPr>
          <p:spPr bwMode="auto">
            <a:xfrm>
              <a:off x="2662" y="2506"/>
              <a:ext cx="153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785" y="2355"/>
              <a:ext cx="20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125" name="Object 31"/>
            <p:cNvGraphicFramePr>
              <a:graphicFrameLocks noChangeAspect="1"/>
            </p:cNvGraphicFramePr>
            <p:nvPr/>
          </p:nvGraphicFramePr>
          <p:xfrm>
            <a:off x="1337" y="1920"/>
            <a:ext cx="179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53" name="Visio" r:id="rId10" imgW="112776" imgH="212141" progId="Visio.Drawing.11">
                    <p:embed/>
                  </p:oleObj>
                </mc:Choice>
                <mc:Fallback>
                  <p:oleObj name="Visio" r:id="rId10" imgW="112776" imgH="21214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7" y="1920"/>
                          <a:ext cx="179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32"/>
            <p:cNvGraphicFramePr>
              <a:graphicFrameLocks noChangeAspect="1"/>
            </p:cNvGraphicFramePr>
            <p:nvPr/>
          </p:nvGraphicFramePr>
          <p:xfrm>
            <a:off x="1332" y="2649"/>
            <a:ext cx="19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54" name="Visio" r:id="rId11" imgW="121006" imgH="212141" progId="Visio.Drawing.11">
                    <p:embed/>
                  </p:oleObj>
                </mc:Choice>
                <mc:Fallback>
                  <p:oleObj name="Visio" r:id="rId11" imgW="121006" imgH="21214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" y="2649"/>
                          <a:ext cx="19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7" name="Object 33"/>
            <p:cNvGraphicFramePr>
              <a:graphicFrameLocks noChangeAspect="1"/>
            </p:cNvGraphicFramePr>
            <p:nvPr/>
          </p:nvGraphicFramePr>
          <p:xfrm>
            <a:off x="2869" y="2324"/>
            <a:ext cx="138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55" name="Visio" r:id="rId12" imgW="87782" imgH="195682" progId="Visio.Drawing.11">
                    <p:embed/>
                  </p:oleObj>
                </mc:Choice>
                <mc:Fallback>
                  <p:oleObj name="Visio" r:id="rId12" imgW="87782" imgH="19568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9" y="2324"/>
                          <a:ext cx="138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8" name="Object 34"/>
            <p:cNvGraphicFramePr>
              <a:graphicFrameLocks/>
            </p:cNvGraphicFramePr>
            <p:nvPr/>
          </p:nvGraphicFramePr>
          <p:xfrm>
            <a:off x="1760" y="2262"/>
            <a:ext cx="896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56" name="Visio" r:id="rId13" imgW="488823" imgH="260223" progId="Visio.Drawing.11">
                    <p:embed/>
                  </p:oleObj>
                </mc:Choice>
                <mc:Fallback>
                  <p:oleObj name="Visio" r:id="rId13" imgW="488823" imgH="260223" progId="Visio.Drawing.11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0" y="2262"/>
                          <a:ext cx="896" cy="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82041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2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2" grpId="0"/>
      <p:bldP spid="1423371" grpId="0"/>
      <p:bldP spid="1423372" grpId="0"/>
      <p:bldP spid="1423373" grpId="0"/>
      <p:bldP spid="14233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 106: Intro. to Computer Science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pasadena-city-colle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819400"/>
            <a:ext cx="3810000" cy="2541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2057400"/>
            <a:ext cx="36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 smtClean="0">
                <a:latin typeface="+mj-lt"/>
              </a:rPr>
              <a:t>at Pasadena City College</a:t>
            </a:r>
            <a:endParaRPr lang="en-US" sz="2400" b="0" i="0" dirty="0"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EE1301: Intro. to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Computing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Systems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057400" y="457200"/>
            <a:ext cx="510540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057400" y="457200"/>
            <a:ext cx="510540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ChangeArrowheads="1"/>
          </p:cNvSpPr>
          <p:nvPr/>
        </p:nvSpPr>
        <p:spPr bwMode="auto">
          <a:xfrm>
            <a:off x="3587750" y="1676400"/>
            <a:ext cx="417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i="0">
                <a:solidFill>
                  <a:srgbClr val="FF0000"/>
                </a:solidFill>
                <a:latin typeface="+mj-lt"/>
              </a:rPr>
              <a:t>“XOR”</a:t>
            </a:r>
            <a:r>
              <a:rPr lang="en-US" sz="2400" b="0" i="0">
                <a:latin typeface="+mj-lt"/>
              </a:rPr>
              <a:t> gate</a:t>
            </a:r>
          </a:p>
        </p:txBody>
      </p:sp>
      <p:sp>
        <p:nvSpPr>
          <p:cNvPr id="6153" name="Text Box 3"/>
          <p:cNvSpPr txBox="1">
            <a:spLocks noChangeArrowheads="1"/>
          </p:cNvSpPr>
          <p:nvPr/>
        </p:nvSpPr>
        <p:spPr bwMode="auto">
          <a:xfrm>
            <a:off x="5699125" y="347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6154" name="Text Box 4"/>
          <p:cNvSpPr txBox="1">
            <a:spLocks noChangeArrowheads="1"/>
          </p:cNvSpPr>
          <p:nvPr/>
        </p:nvSpPr>
        <p:spPr bwMode="auto">
          <a:xfrm>
            <a:off x="5699125" y="3832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6155" name="Text Box 5"/>
          <p:cNvSpPr txBox="1">
            <a:spLocks noChangeArrowheads="1"/>
          </p:cNvSpPr>
          <p:nvPr/>
        </p:nvSpPr>
        <p:spPr bwMode="auto">
          <a:xfrm>
            <a:off x="5699125" y="418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6156" name="Text Box 6"/>
          <p:cNvSpPr txBox="1">
            <a:spLocks noChangeArrowheads="1"/>
          </p:cNvSpPr>
          <p:nvPr/>
        </p:nvSpPr>
        <p:spPr bwMode="auto">
          <a:xfrm>
            <a:off x="5699125" y="4537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6157" name="Text Box 7"/>
          <p:cNvSpPr txBox="1">
            <a:spLocks noChangeArrowheads="1"/>
          </p:cNvSpPr>
          <p:nvPr/>
        </p:nvSpPr>
        <p:spPr bwMode="auto">
          <a:xfrm>
            <a:off x="6064250" y="347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6158" name="Text Box 8"/>
          <p:cNvSpPr txBox="1">
            <a:spLocks noChangeArrowheads="1"/>
          </p:cNvSpPr>
          <p:nvPr/>
        </p:nvSpPr>
        <p:spPr bwMode="auto">
          <a:xfrm>
            <a:off x="6064250" y="3832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6159" name="Text Box 9"/>
          <p:cNvSpPr txBox="1">
            <a:spLocks noChangeArrowheads="1"/>
          </p:cNvSpPr>
          <p:nvPr/>
        </p:nvSpPr>
        <p:spPr bwMode="auto">
          <a:xfrm>
            <a:off x="6064250" y="418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6160" name="Text Box 10"/>
          <p:cNvSpPr txBox="1">
            <a:spLocks noChangeArrowheads="1"/>
          </p:cNvSpPr>
          <p:nvPr/>
        </p:nvSpPr>
        <p:spPr bwMode="auto">
          <a:xfrm>
            <a:off x="6064250" y="4537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1425419" name="Text Box 11"/>
          <p:cNvSpPr txBox="1">
            <a:spLocks noChangeArrowheads="1"/>
          </p:cNvSpPr>
          <p:nvPr/>
        </p:nvSpPr>
        <p:spPr bwMode="auto">
          <a:xfrm>
            <a:off x="6580188" y="347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1425420" name="Text Box 12"/>
          <p:cNvSpPr txBox="1">
            <a:spLocks noChangeArrowheads="1"/>
          </p:cNvSpPr>
          <p:nvPr/>
        </p:nvSpPr>
        <p:spPr bwMode="auto">
          <a:xfrm>
            <a:off x="6580188" y="3832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1425421" name="Text Box 13"/>
          <p:cNvSpPr txBox="1">
            <a:spLocks noChangeArrowheads="1"/>
          </p:cNvSpPr>
          <p:nvPr/>
        </p:nvSpPr>
        <p:spPr bwMode="auto">
          <a:xfrm>
            <a:off x="6580188" y="418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1</a:t>
            </a:r>
          </a:p>
        </p:txBody>
      </p:sp>
      <p:sp>
        <p:nvSpPr>
          <p:cNvPr id="1425422" name="Text Box 14"/>
          <p:cNvSpPr txBox="1">
            <a:spLocks noChangeArrowheads="1"/>
          </p:cNvSpPr>
          <p:nvPr/>
        </p:nvSpPr>
        <p:spPr bwMode="auto">
          <a:xfrm>
            <a:off x="6580188" y="4537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0</a:t>
            </a:r>
          </a:p>
        </p:txBody>
      </p:sp>
      <p:sp>
        <p:nvSpPr>
          <p:cNvPr id="6165" name="Line 15"/>
          <p:cNvSpPr>
            <a:spLocks noChangeShapeType="1"/>
          </p:cNvSpPr>
          <p:nvPr/>
        </p:nvSpPr>
        <p:spPr bwMode="auto">
          <a:xfrm>
            <a:off x="6477000" y="3600450"/>
            <a:ext cx="0" cy="132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Text Box 16"/>
          <p:cNvSpPr txBox="1">
            <a:spLocks noChangeArrowheads="1"/>
          </p:cNvSpPr>
          <p:nvPr/>
        </p:nvSpPr>
        <p:spPr bwMode="auto">
          <a:xfrm>
            <a:off x="5716588" y="3048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6167" name="Line 17"/>
          <p:cNvSpPr>
            <a:spLocks noChangeShapeType="1"/>
          </p:cNvSpPr>
          <p:nvPr/>
        </p:nvSpPr>
        <p:spPr bwMode="auto">
          <a:xfrm>
            <a:off x="5715000" y="3505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AutoShape 18"/>
          <p:cNvSpPr>
            <a:spLocks noChangeAspect="1" noChangeArrowheads="1" noTextEdit="1"/>
          </p:cNvSpPr>
          <p:nvPr/>
        </p:nvSpPr>
        <p:spPr bwMode="auto">
          <a:xfrm>
            <a:off x="6096000" y="30480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AutoShape 19"/>
          <p:cNvSpPr>
            <a:spLocks noChangeAspect="1" noChangeArrowheads="1" noTextEdit="1"/>
          </p:cNvSpPr>
          <p:nvPr/>
        </p:nvSpPr>
        <p:spPr bwMode="auto">
          <a:xfrm>
            <a:off x="6477000" y="3074988"/>
            <a:ext cx="3222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Rectangle 20"/>
          <p:cNvSpPr>
            <a:spLocks noChangeArrowheads="1"/>
          </p:cNvSpPr>
          <p:nvPr/>
        </p:nvSpPr>
        <p:spPr bwMode="auto">
          <a:xfrm>
            <a:off x="457200" y="16764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i="0">
                <a:latin typeface="+mj-lt"/>
              </a:rPr>
              <a:t>Common Gate:     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114550" y="3048000"/>
            <a:ext cx="2659063" cy="1690688"/>
            <a:chOff x="1332" y="2071"/>
            <a:chExt cx="1675" cy="1065"/>
          </a:xfrm>
        </p:grpSpPr>
        <p:sp>
          <p:nvSpPr>
            <p:cNvPr id="6173" name="Freeform 22"/>
            <p:cNvSpPr>
              <a:spLocks noEditPoints="1"/>
            </p:cNvSpPr>
            <p:nvPr/>
          </p:nvSpPr>
          <p:spPr bwMode="auto">
            <a:xfrm>
              <a:off x="1827" y="2554"/>
              <a:ext cx="835" cy="208"/>
            </a:xfrm>
            <a:custGeom>
              <a:avLst/>
              <a:gdLst>
                <a:gd name="T0" fmla="*/ 0 w 835"/>
                <a:gd name="T1" fmla="*/ 0 h 208"/>
                <a:gd name="T2" fmla="*/ 418 w 835"/>
                <a:gd name="T3" fmla="*/ 0 h 208"/>
                <a:gd name="T4" fmla="*/ 0 w 835"/>
                <a:gd name="T5" fmla="*/ 208 h 208"/>
                <a:gd name="T6" fmla="*/ 418 w 835"/>
                <a:gd name="T7" fmla="*/ 208 h 208"/>
                <a:gd name="T8" fmla="*/ 835 w 835"/>
                <a:gd name="T9" fmla="*/ 103 h 208"/>
                <a:gd name="T10" fmla="*/ 418 w 835"/>
                <a:gd name="T11" fmla="*/ 103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5"/>
                <a:gd name="T19" fmla="*/ 0 h 208"/>
                <a:gd name="T20" fmla="*/ 835 w 835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5" h="208">
                  <a:moveTo>
                    <a:pt x="0" y="0"/>
                  </a:moveTo>
                  <a:lnTo>
                    <a:pt x="418" y="0"/>
                  </a:lnTo>
                  <a:moveTo>
                    <a:pt x="0" y="208"/>
                  </a:moveTo>
                  <a:lnTo>
                    <a:pt x="418" y="208"/>
                  </a:lnTo>
                  <a:moveTo>
                    <a:pt x="835" y="103"/>
                  </a:moveTo>
                  <a:lnTo>
                    <a:pt x="418" y="103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23"/>
            <p:cNvSpPr>
              <a:spLocks/>
            </p:cNvSpPr>
            <p:nvPr/>
          </p:nvSpPr>
          <p:spPr bwMode="auto">
            <a:xfrm>
              <a:off x="1547" y="2276"/>
              <a:ext cx="280" cy="278"/>
            </a:xfrm>
            <a:custGeom>
              <a:avLst/>
              <a:gdLst>
                <a:gd name="T0" fmla="*/ 0 w 280"/>
                <a:gd name="T1" fmla="*/ 0 h 278"/>
                <a:gd name="T2" fmla="*/ 280 w 280"/>
                <a:gd name="T3" fmla="*/ 278 h 278"/>
                <a:gd name="T4" fmla="*/ 0 60000 65536"/>
                <a:gd name="T5" fmla="*/ 0 60000 65536"/>
                <a:gd name="T6" fmla="*/ 0 w 280"/>
                <a:gd name="T7" fmla="*/ 0 h 278"/>
                <a:gd name="T8" fmla="*/ 280 w 280"/>
                <a:gd name="T9" fmla="*/ 278 h 2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0" h="278">
                  <a:moveTo>
                    <a:pt x="0" y="0"/>
                  </a:moveTo>
                  <a:cubicBezTo>
                    <a:pt x="131" y="0"/>
                    <a:pt x="131" y="278"/>
                    <a:pt x="280" y="278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24"/>
            <p:cNvSpPr>
              <a:spLocks/>
            </p:cNvSpPr>
            <p:nvPr/>
          </p:nvSpPr>
          <p:spPr bwMode="auto">
            <a:xfrm>
              <a:off x="1547" y="2762"/>
              <a:ext cx="280" cy="216"/>
            </a:xfrm>
            <a:custGeom>
              <a:avLst/>
              <a:gdLst>
                <a:gd name="T0" fmla="*/ 0 w 280"/>
                <a:gd name="T1" fmla="*/ 216 h 216"/>
                <a:gd name="T2" fmla="*/ 280 w 280"/>
                <a:gd name="T3" fmla="*/ 0 h 216"/>
                <a:gd name="T4" fmla="*/ 0 60000 65536"/>
                <a:gd name="T5" fmla="*/ 0 60000 65536"/>
                <a:gd name="T6" fmla="*/ 0 w 280"/>
                <a:gd name="T7" fmla="*/ 0 h 216"/>
                <a:gd name="T8" fmla="*/ 280 w 280"/>
                <a:gd name="T9" fmla="*/ 216 h 2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0" h="216">
                  <a:moveTo>
                    <a:pt x="0" y="216"/>
                  </a:moveTo>
                  <a:cubicBezTo>
                    <a:pt x="131" y="216"/>
                    <a:pt x="131" y="0"/>
                    <a:pt x="280" y="0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25"/>
            <p:cNvSpPr>
              <a:spLocks noChangeShapeType="1"/>
            </p:cNvSpPr>
            <p:nvPr/>
          </p:nvSpPr>
          <p:spPr bwMode="auto">
            <a:xfrm>
              <a:off x="2662" y="2657"/>
              <a:ext cx="153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785" y="2506"/>
              <a:ext cx="20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915" y="2446"/>
              <a:ext cx="606" cy="424"/>
              <a:chOff x="1967" y="2468"/>
              <a:chExt cx="504" cy="352"/>
            </a:xfrm>
          </p:grpSpPr>
          <p:sp>
            <p:nvSpPr>
              <p:cNvPr id="6179" name="Freeform 28"/>
              <p:cNvSpPr>
                <a:spLocks/>
              </p:cNvSpPr>
              <p:nvPr/>
            </p:nvSpPr>
            <p:spPr bwMode="auto">
              <a:xfrm>
                <a:off x="2013" y="2468"/>
                <a:ext cx="458" cy="352"/>
              </a:xfrm>
              <a:custGeom>
                <a:avLst/>
                <a:gdLst>
                  <a:gd name="T0" fmla="*/ 592 w 592"/>
                  <a:gd name="T1" fmla="*/ 227 h 455"/>
                  <a:gd name="T2" fmla="*/ 178 w 592"/>
                  <a:gd name="T3" fmla="*/ 455 h 455"/>
                  <a:gd name="T4" fmla="*/ 178 w 592"/>
                  <a:gd name="T5" fmla="*/ 455 h 455"/>
                  <a:gd name="T6" fmla="*/ 0 w 592"/>
                  <a:gd name="T7" fmla="*/ 455 h 455"/>
                  <a:gd name="T8" fmla="*/ 0 w 592"/>
                  <a:gd name="T9" fmla="*/ 0 h 455"/>
                  <a:gd name="T10" fmla="*/ 0 w 592"/>
                  <a:gd name="T11" fmla="*/ 0 h 455"/>
                  <a:gd name="T12" fmla="*/ 178 w 592"/>
                  <a:gd name="T13" fmla="*/ 0 h 455"/>
                  <a:gd name="T14" fmla="*/ 592 w 592"/>
                  <a:gd name="T15" fmla="*/ 227 h 4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2"/>
                  <a:gd name="T25" fmla="*/ 0 h 455"/>
                  <a:gd name="T26" fmla="*/ 592 w 592"/>
                  <a:gd name="T27" fmla="*/ 455 h 4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2" h="455">
                    <a:moveTo>
                      <a:pt x="592" y="227"/>
                    </a:moveTo>
                    <a:cubicBezTo>
                      <a:pt x="521" y="339"/>
                      <a:pt x="367" y="424"/>
                      <a:pt x="178" y="455"/>
                    </a:cubicBezTo>
                    <a:lnTo>
                      <a:pt x="0" y="455"/>
                    </a:lnTo>
                    <a:cubicBezTo>
                      <a:pt x="110" y="311"/>
                      <a:pt x="110" y="144"/>
                      <a:pt x="0" y="0"/>
                    </a:cubicBezTo>
                    <a:lnTo>
                      <a:pt x="178" y="0"/>
                    </a:lnTo>
                    <a:cubicBezTo>
                      <a:pt x="368" y="30"/>
                      <a:pt x="523" y="115"/>
                      <a:pt x="592" y="2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FC78F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29"/>
              <p:cNvSpPr>
                <a:spLocks noEditPoints="1"/>
              </p:cNvSpPr>
              <p:nvPr/>
            </p:nvSpPr>
            <p:spPr bwMode="auto">
              <a:xfrm>
                <a:off x="1967" y="2468"/>
                <a:ext cx="504" cy="352"/>
              </a:xfrm>
              <a:custGeom>
                <a:avLst/>
                <a:gdLst>
                  <a:gd name="T0" fmla="*/ 651 w 651"/>
                  <a:gd name="T1" fmla="*/ 227 h 455"/>
                  <a:gd name="T2" fmla="*/ 237 w 651"/>
                  <a:gd name="T3" fmla="*/ 455 h 455"/>
                  <a:gd name="T4" fmla="*/ 237 w 651"/>
                  <a:gd name="T5" fmla="*/ 455 h 455"/>
                  <a:gd name="T6" fmla="*/ 59 w 651"/>
                  <a:gd name="T7" fmla="*/ 455 h 455"/>
                  <a:gd name="T8" fmla="*/ 59 w 651"/>
                  <a:gd name="T9" fmla="*/ 0 h 455"/>
                  <a:gd name="T10" fmla="*/ 59 w 651"/>
                  <a:gd name="T11" fmla="*/ 0 h 455"/>
                  <a:gd name="T12" fmla="*/ 237 w 651"/>
                  <a:gd name="T13" fmla="*/ 0 h 455"/>
                  <a:gd name="T14" fmla="*/ 651 w 651"/>
                  <a:gd name="T15" fmla="*/ 227 h 455"/>
                  <a:gd name="T16" fmla="*/ 0 w 651"/>
                  <a:gd name="T17" fmla="*/ 455 h 455"/>
                  <a:gd name="T18" fmla="*/ 0 w 651"/>
                  <a:gd name="T19" fmla="*/ 0 h 4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1"/>
                  <a:gd name="T31" fmla="*/ 0 h 455"/>
                  <a:gd name="T32" fmla="*/ 651 w 651"/>
                  <a:gd name="T33" fmla="*/ 455 h 4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1" h="455">
                    <a:moveTo>
                      <a:pt x="651" y="227"/>
                    </a:moveTo>
                    <a:cubicBezTo>
                      <a:pt x="580" y="339"/>
                      <a:pt x="426" y="424"/>
                      <a:pt x="237" y="455"/>
                    </a:cubicBezTo>
                    <a:lnTo>
                      <a:pt x="59" y="455"/>
                    </a:lnTo>
                    <a:cubicBezTo>
                      <a:pt x="169" y="311"/>
                      <a:pt x="169" y="144"/>
                      <a:pt x="59" y="0"/>
                    </a:cubicBezTo>
                    <a:lnTo>
                      <a:pt x="237" y="0"/>
                    </a:lnTo>
                    <a:cubicBezTo>
                      <a:pt x="427" y="30"/>
                      <a:pt x="582" y="115"/>
                      <a:pt x="651" y="227"/>
                    </a:cubicBezTo>
                    <a:moveTo>
                      <a:pt x="0" y="455"/>
                    </a:moveTo>
                    <a:cubicBezTo>
                      <a:pt x="110" y="311"/>
                      <a:pt x="110" y="144"/>
                      <a:pt x="0" y="0"/>
                    </a:cubicBezTo>
                  </a:path>
                </a:pathLst>
              </a:cu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149" name="Object 30"/>
            <p:cNvGraphicFramePr>
              <a:graphicFrameLocks noChangeAspect="1"/>
            </p:cNvGraphicFramePr>
            <p:nvPr/>
          </p:nvGraphicFramePr>
          <p:xfrm>
            <a:off x="1337" y="2071"/>
            <a:ext cx="179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067" name="Visio" r:id="rId4" imgW="112776" imgH="212141" progId="Visio.Drawing.11">
                    <p:embed/>
                  </p:oleObj>
                </mc:Choice>
                <mc:Fallback>
                  <p:oleObj name="Visio" r:id="rId4" imgW="112776" imgH="21214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7" y="2071"/>
                          <a:ext cx="179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31"/>
            <p:cNvGraphicFramePr>
              <a:graphicFrameLocks noChangeAspect="1"/>
            </p:cNvGraphicFramePr>
            <p:nvPr/>
          </p:nvGraphicFramePr>
          <p:xfrm>
            <a:off x="1332" y="2800"/>
            <a:ext cx="19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068" name="Visio" r:id="rId6" imgW="121006" imgH="212141" progId="Visio.Drawing.11">
                    <p:embed/>
                  </p:oleObj>
                </mc:Choice>
                <mc:Fallback>
                  <p:oleObj name="Visio" r:id="rId6" imgW="121006" imgH="21214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" y="2800"/>
                          <a:ext cx="19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1" name="Object 32"/>
            <p:cNvGraphicFramePr>
              <a:graphicFrameLocks noChangeAspect="1"/>
            </p:cNvGraphicFramePr>
            <p:nvPr/>
          </p:nvGraphicFramePr>
          <p:xfrm>
            <a:off x="2869" y="2475"/>
            <a:ext cx="138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069" name="Visio" r:id="rId8" imgW="87782" imgH="195682" progId="Visio.Drawing.11">
                    <p:embed/>
                  </p:oleObj>
                </mc:Choice>
                <mc:Fallback>
                  <p:oleObj name="Visio" r:id="rId8" imgW="87782" imgH="19568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9" y="2475"/>
                          <a:ext cx="138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6" name="Object 33"/>
          <p:cNvGraphicFramePr>
            <a:graphicFrameLocks noChangeAspect="1"/>
          </p:cNvGraphicFramePr>
          <p:nvPr/>
        </p:nvGraphicFramePr>
        <p:xfrm>
          <a:off x="5762625" y="2998788"/>
          <a:ext cx="2841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0" name="Visio" r:id="rId10" imgW="112776" imgH="212141" progId="Visio.Drawing.11">
                  <p:embed/>
                </p:oleObj>
              </mc:Choice>
              <mc:Fallback>
                <p:oleObj name="Visio" r:id="rId10" imgW="112776" imgH="21214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2998788"/>
                        <a:ext cx="2841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4"/>
          <p:cNvGraphicFramePr>
            <a:graphicFrameLocks noChangeAspect="1"/>
          </p:cNvGraphicFramePr>
          <p:nvPr/>
        </p:nvGraphicFramePr>
        <p:xfrm>
          <a:off x="6140450" y="3001963"/>
          <a:ext cx="301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1" name="Visio" r:id="rId11" imgW="121006" imgH="212141" progId="Visio.Drawing.11">
                  <p:embed/>
                </p:oleObj>
              </mc:Choice>
              <mc:Fallback>
                <p:oleObj name="Visio" r:id="rId11" imgW="121006" imgH="21214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50" y="3001963"/>
                        <a:ext cx="3016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5"/>
          <p:cNvGraphicFramePr>
            <a:graphicFrameLocks noChangeAspect="1"/>
          </p:cNvGraphicFramePr>
          <p:nvPr/>
        </p:nvGraphicFramePr>
        <p:xfrm>
          <a:off x="6656388" y="3022600"/>
          <a:ext cx="2190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2" name="Visio" r:id="rId12" imgW="87782" imgH="195682" progId="Visio.Drawing.11">
                  <p:embed/>
                </p:oleObj>
              </mc:Choice>
              <mc:Fallback>
                <p:oleObj name="Visio" r:id="rId12" imgW="87782" imgH="1956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3022600"/>
                        <a:ext cx="21907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2" name="Rectangle 3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Logic Gates</a:t>
            </a:r>
          </a:p>
        </p:txBody>
      </p:sp>
    </p:spTree>
    <p:extLst>
      <p:ext uri="{BB962C8B-B14F-4D97-AF65-F5344CB8AC3E}">
        <p14:creationId xmlns:p14="http://schemas.microsoft.com/office/powerpoint/2010/main" val="693018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2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0" grpId="0"/>
      <p:bldP spid="1425419" grpId="0"/>
      <p:bldP spid="1425420" grpId="0"/>
      <p:bldP spid="1425421" grpId="0"/>
      <p:bldP spid="14254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Were_Not_Exactly_Rocket_Scientists_The_Far_S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62484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6694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Computing System…</a:t>
            </a:r>
            <a:endParaRPr lang="en-US" dirty="0"/>
          </a:p>
        </p:txBody>
      </p:sp>
      <p:pic>
        <p:nvPicPr>
          <p:cNvPr id="3" name="Picture 2" descr="mac 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752600"/>
            <a:ext cx="3089529" cy="38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Technology and Society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96" y="1219200"/>
            <a:ext cx="6458607" cy="55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438400"/>
            <a:ext cx="8382000" cy="2254250"/>
            <a:chOff x="384" y="2304"/>
            <a:chExt cx="5280" cy="1420"/>
          </a:xfrm>
        </p:grpSpPr>
        <p:sp>
          <p:nvSpPr>
            <p:cNvPr id="58374" name="Text Box 5"/>
            <p:cNvSpPr txBox="1">
              <a:spLocks noChangeArrowheads="1"/>
            </p:cNvSpPr>
            <p:nvPr/>
          </p:nvSpPr>
          <p:spPr bwMode="auto">
            <a:xfrm>
              <a:off x="384" y="2636"/>
              <a:ext cx="5280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600" dirty="0"/>
                <a:t>“</a:t>
              </a:r>
              <a:r>
                <a:rPr lang="en-US" sz="2400" dirty="0"/>
                <a:t>A person's mental activities are entirely due to the behavior of nerve cells, </a:t>
              </a:r>
              <a:r>
                <a:rPr lang="en-US" sz="2400" dirty="0" err="1"/>
                <a:t>glial</a:t>
              </a:r>
              <a:r>
                <a:rPr lang="en-US" sz="2400" dirty="0"/>
                <a:t> cells, and the atoms, ions, and molecules that make them up and influence them</a:t>
              </a:r>
              <a:r>
                <a:rPr lang="en-US" sz="2600" dirty="0"/>
                <a:t>.” </a:t>
              </a:r>
            </a:p>
            <a:p>
              <a:pPr>
                <a:spcBef>
                  <a:spcPct val="20000"/>
                </a:spcBef>
              </a:pPr>
              <a:r>
                <a:rPr lang="en-US" sz="2600" i="0" dirty="0"/>
                <a:t>	                        – </a:t>
              </a:r>
              <a:r>
                <a:rPr lang="en-US" sz="2600" dirty="0">
                  <a:solidFill>
                    <a:srgbClr val="006600"/>
                  </a:solidFill>
                </a:rPr>
                <a:t>Francis Crick, </a:t>
              </a:r>
              <a:r>
                <a:rPr lang="en-US" sz="2400" dirty="0">
                  <a:solidFill>
                    <a:srgbClr val="800000"/>
                  </a:solidFill>
                </a:rPr>
                <a:t>1982</a:t>
              </a:r>
            </a:p>
          </p:txBody>
        </p:sp>
        <p:sp>
          <p:nvSpPr>
            <p:cNvPr id="58375" name="Text Box 6"/>
            <p:cNvSpPr txBox="1">
              <a:spLocks noChangeArrowheads="1"/>
            </p:cNvSpPr>
            <p:nvPr/>
          </p:nvSpPr>
          <p:spPr bwMode="auto">
            <a:xfrm>
              <a:off x="425" y="2304"/>
              <a:ext cx="220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i="0">
                  <a:solidFill>
                    <a:schemeClr val="tx2"/>
                  </a:solidFill>
                </a:rPr>
                <a:t>Astonishing Hypothesis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9600" y="5213350"/>
            <a:ext cx="8382000" cy="1492250"/>
            <a:chOff x="384" y="2304"/>
            <a:chExt cx="5280" cy="940"/>
          </a:xfrm>
        </p:grpSpPr>
        <p:sp>
          <p:nvSpPr>
            <p:cNvPr id="58372" name="Text Box 13"/>
            <p:cNvSpPr txBox="1">
              <a:spLocks noChangeArrowheads="1"/>
            </p:cNvSpPr>
            <p:nvPr/>
          </p:nvSpPr>
          <p:spPr bwMode="auto">
            <a:xfrm>
              <a:off x="384" y="2636"/>
              <a:ext cx="5280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600"/>
                <a:t>“T</a:t>
              </a:r>
              <a:r>
                <a:rPr lang="en-US" sz="2400"/>
                <a:t>hat the astonishing hypothesis is astonishing.”</a:t>
              </a:r>
              <a:r>
                <a:rPr lang="en-US" sz="2600"/>
                <a:t> </a:t>
              </a:r>
            </a:p>
            <a:p>
              <a:pPr>
                <a:spcBef>
                  <a:spcPct val="20000"/>
                </a:spcBef>
              </a:pPr>
              <a:r>
                <a:rPr lang="en-US" sz="2600" i="0"/>
                <a:t>	                        – </a:t>
              </a:r>
              <a:r>
                <a:rPr lang="en-US" sz="2600">
                  <a:solidFill>
                    <a:srgbClr val="006600"/>
                  </a:solidFill>
                </a:rPr>
                <a:t>Christophe Koch, </a:t>
              </a:r>
              <a:r>
                <a:rPr lang="en-US" sz="2400">
                  <a:solidFill>
                    <a:srgbClr val="800000"/>
                  </a:solidFill>
                </a:rPr>
                <a:t>1995</a:t>
              </a:r>
            </a:p>
          </p:txBody>
        </p:sp>
        <p:sp>
          <p:nvSpPr>
            <p:cNvPr id="58373" name="Text Box 14"/>
            <p:cNvSpPr txBox="1">
              <a:spLocks noChangeArrowheads="1"/>
            </p:cNvSpPr>
            <p:nvPr/>
          </p:nvSpPr>
          <p:spPr bwMode="auto">
            <a:xfrm>
              <a:off x="425" y="2304"/>
              <a:ext cx="208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i="0" dirty="0">
                  <a:solidFill>
                    <a:schemeClr val="tx2"/>
                  </a:solidFill>
                </a:rPr>
                <a:t>The Astonishing </a:t>
              </a:r>
              <a:r>
                <a:rPr lang="en-US" sz="2600" i="0" dirty="0" smtClean="0">
                  <a:solidFill>
                    <a:schemeClr val="tx2"/>
                  </a:solidFill>
                </a:rPr>
                <a:t>Part:</a:t>
              </a:r>
              <a:endParaRPr lang="en-US" sz="2600" i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8" name="Picture 9" descr="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33400"/>
            <a:ext cx="17526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0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Domains of Expertise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600200"/>
            <a:ext cx="3505200" cy="1905000"/>
          </a:xfrm>
        </p:spPr>
        <p:txBody>
          <a:bodyPr/>
          <a:lstStyle/>
          <a:p>
            <a:pPr eaLnBrk="1" hangingPunct="1"/>
            <a:r>
              <a:rPr lang="en-US" sz="2400" smtClean="0"/>
              <a:t>Vision</a:t>
            </a:r>
          </a:p>
          <a:p>
            <a:pPr eaLnBrk="1" hangingPunct="1"/>
            <a:r>
              <a:rPr lang="en-US" sz="2400" smtClean="0"/>
              <a:t>Language</a:t>
            </a:r>
          </a:p>
          <a:p>
            <a:pPr eaLnBrk="1" hangingPunct="1"/>
            <a:r>
              <a:rPr lang="en-US" sz="2400" smtClean="0"/>
              <a:t>Abstract Reasoning</a:t>
            </a:r>
          </a:p>
          <a:p>
            <a:pPr eaLnBrk="1" hangingPunct="1"/>
            <a:r>
              <a:rPr lang="en-US" sz="2400" smtClean="0"/>
              <a:t>Farming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135172" name="Picture 4" descr="Minnesota_Far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257492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-1143000" y="6019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i="0">
                <a:solidFill>
                  <a:schemeClr val="tx2"/>
                </a:solidFill>
                <a:latin typeface="Arial" pitchFamily="34" charset="0"/>
              </a:rPr>
              <a:t>Human</a:t>
            </a:r>
          </a:p>
        </p:txBody>
      </p:sp>
      <p:sp>
        <p:nvSpPr>
          <p:cNvPr id="135174" name="AutoShape 6"/>
          <p:cNvSpPr>
            <a:spLocks/>
          </p:cNvSpPr>
          <p:nvPr/>
        </p:nvSpPr>
        <p:spPr bwMode="auto">
          <a:xfrm>
            <a:off x="2514600" y="1524000"/>
            <a:ext cx="457200" cy="1981200"/>
          </a:xfrm>
          <a:prstGeom prst="leftBrace">
            <a:avLst>
              <a:gd name="adj1" fmla="val 3611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19800" y="3886200"/>
            <a:ext cx="3200400" cy="2622550"/>
            <a:chOff x="4032" y="2448"/>
            <a:chExt cx="2016" cy="1652"/>
          </a:xfrm>
        </p:grpSpPr>
        <p:pic>
          <p:nvPicPr>
            <p:cNvPr id="57354" name="Picture 7" descr="Intel_Penry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8" y="2784"/>
              <a:ext cx="1850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5" name="Text Box 8"/>
            <p:cNvSpPr txBox="1">
              <a:spLocks noChangeArrowheads="1"/>
            </p:cNvSpPr>
            <p:nvPr/>
          </p:nvSpPr>
          <p:spPr bwMode="auto">
            <a:xfrm>
              <a:off x="4032" y="2448"/>
              <a:ext cx="20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0" i="0">
                  <a:solidFill>
                    <a:schemeClr val="tx2"/>
                  </a:solidFill>
                  <a:latin typeface="Arial" pitchFamily="34" charset="0"/>
                </a:rPr>
                <a:t>Circuit</a:t>
              </a:r>
            </a:p>
          </p:txBody>
        </p:sp>
      </p:grp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3733800" y="44196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0">
                <a:latin typeface="Arial" pitchFamily="34" charset="0"/>
              </a:rPr>
              <a:t>Number Crunching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0">
                <a:latin typeface="Arial" pitchFamily="34" charset="0"/>
              </a:rPr>
              <a:t>Mining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0">
                <a:latin typeface="Arial" pitchFamily="34" charset="0"/>
              </a:rPr>
              <a:t>Iterative Calculations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i="0">
              <a:latin typeface="Arial" pitchFamily="34" charset="0"/>
            </a:endParaRPr>
          </a:p>
        </p:txBody>
      </p:sp>
      <p:sp>
        <p:nvSpPr>
          <p:cNvPr id="135179" name="AutoShape 11"/>
          <p:cNvSpPr>
            <a:spLocks/>
          </p:cNvSpPr>
          <p:nvPr/>
        </p:nvSpPr>
        <p:spPr bwMode="auto">
          <a:xfrm flipH="1">
            <a:off x="5943600" y="4419600"/>
            <a:ext cx="457200" cy="2209800"/>
          </a:xfrm>
          <a:prstGeom prst="leftBrace">
            <a:avLst>
              <a:gd name="adj1" fmla="val 4027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5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5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  <p:bldP spid="135173" grpId="0"/>
      <p:bldP spid="135174" grpId="0" animBg="1"/>
      <p:bldP spid="13517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as a Window into the way the Brain Works</a:t>
            </a:r>
          </a:p>
        </p:txBody>
      </p:sp>
      <p:pic>
        <p:nvPicPr>
          <p:cNvPr id="16" name="Picture 15" descr="pinker-head-sh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744" y="2372022"/>
            <a:ext cx="2143125" cy="2867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481307" y="5405735"/>
            <a:ext cx="316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Steven Pinker, Harvard</a:t>
            </a:r>
            <a:endParaRPr lang="en-US" sz="2400" dirty="0"/>
          </a:p>
        </p:txBody>
      </p:sp>
      <p:pic>
        <p:nvPicPr>
          <p:cNvPr id="18" name="Picture 17" descr="the-stuff-of-thought-pinker-book-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4384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380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Circuits &amp; Computers as a Window into our Linguistic Brains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159375" y="2057400"/>
            <a:ext cx="3200400" cy="2376488"/>
            <a:chOff x="3168" y="1431"/>
            <a:chExt cx="2016" cy="1497"/>
          </a:xfrm>
        </p:grpSpPr>
        <p:pic>
          <p:nvPicPr>
            <p:cNvPr id="59406" name="Picture 5" descr="Intel_Penry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0" y="1767"/>
              <a:ext cx="1632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7" name="Text Box 6"/>
            <p:cNvSpPr txBox="1">
              <a:spLocks noChangeArrowheads="1"/>
            </p:cNvSpPr>
            <p:nvPr/>
          </p:nvSpPr>
          <p:spPr bwMode="auto">
            <a:xfrm>
              <a:off x="3168" y="1431"/>
              <a:ext cx="20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0" i="0">
                  <a:solidFill>
                    <a:schemeClr val="tx2"/>
                  </a:solidFill>
                  <a:latin typeface="Arial" pitchFamily="34" charset="0"/>
                </a:rPr>
                <a:t>Circuit</a:t>
              </a:r>
            </a:p>
          </p:txBody>
        </p:sp>
      </p:grp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2286000" y="3214688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AutoShape 10"/>
          <p:cNvSpPr>
            <a:spLocks noChangeArrowheads="1"/>
          </p:cNvSpPr>
          <p:nvPr/>
        </p:nvSpPr>
        <p:spPr bwMode="auto">
          <a:xfrm>
            <a:off x="5159375" y="3214688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2147888"/>
            <a:ext cx="2438400" cy="1981200"/>
            <a:chOff x="0" y="1488"/>
            <a:chExt cx="1536" cy="1248"/>
          </a:xfrm>
        </p:grpSpPr>
        <p:pic>
          <p:nvPicPr>
            <p:cNvPr id="59404" name="Picture 9" descr="Bra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1839"/>
              <a:ext cx="1104" cy="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5" name="Text Box 11"/>
            <p:cNvSpPr txBox="1">
              <a:spLocks noChangeArrowheads="1"/>
            </p:cNvSpPr>
            <p:nvPr/>
          </p:nvSpPr>
          <p:spPr bwMode="auto">
            <a:xfrm>
              <a:off x="0" y="1488"/>
              <a:ext cx="15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0" i="0">
                  <a:solidFill>
                    <a:schemeClr val="tx2"/>
                  </a:solidFill>
                  <a:latin typeface="Arial" pitchFamily="34" charset="0"/>
                </a:rPr>
                <a:t>Brain</a:t>
              </a:r>
            </a:p>
          </p:txBody>
        </p:sp>
      </p:grp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667000" y="2362200"/>
            <a:ext cx="2286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Conceives of circuits and computation by “applying” language.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105400" y="4433888"/>
            <a:ext cx="3352800" cy="2071687"/>
            <a:chOff x="3216" y="2793"/>
            <a:chExt cx="2112" cy="1305"/>
          </a:xfrm>
        </p:grpSpPr>
        <p:sp>
          <p:nvSpPr>
            <p:cNvPr id="59402" name="AutoShape 13"/>
            <p:cNvSpPr>
              <a:spLocks/>
            </p:cNvSpPr>
            <p:nvPr/>
          </p:nvSpPr>
          <p:spPr bwMode="auto">
            <a:xfrm rot="5400000" flipH="1">
              <a:off x="4124" y="2308"/>
              <a:ext cx="288" cy="1257"/>
            </a:xfrm>
            <a:prstGeom prst="leftBrace">
              <a:avLst>
                <a:gd name="adj1" fmla="val 3637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3" name="Text Box 14"/>
            <p:cNvSpPr txBox="1">
              <a:spLocks noChangeArrowheads="1"/>
            </p:cNvSpPr>
            <p:nvPr/>
          </p:nvSpPr>
          <p:spPr bwMode="auto">
            <a:xfrm>
              <a:off x="3216" y="3120"/>
              <a:ext cx="2112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/>
                <a:t>Lousy at all the tasks that the brain that designed it is good at (including language).</a:t>
              </a:r>
            </a:p>
          </p:txBody>
        </p:sp>
      </p:grp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8435975" y="2833688"/>
            <a:ext cx="555625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6600" b="0" i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49702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animBg="1"/>
      <p:bldP spid="138250" grpId="0" animBg="1"/>
      <p:bldP spid="138252" grpId="0"/>
      <p:bldP spid="1382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Concepts vs. Jargon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433513" y="5959475"/>
            <a:ext cx="6338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“Now this end is called the thagomizer, after the late Thag Simmons.”</a:t>
            </a:r>
          </a:p>
        </p:txBody>
      </p:sp>
      <p:pic>
        <p:nvPicPr>
          <p:cNvPr id="30724" name="Picture 5" descr="Thagomizer_The_Far_S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4775" y="1198563"/>
            <a:ext cx="3832225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638800"/>
          </a:xfrm>
        </p:spPr>
        <p:txBody>
          <a:bodyPr/>
          <a:lstStyle/>
          <a:p>
            <a:r>
              <a:rPr lang="en-US" sz="2200" dirty="0" smtClean="0">
                <a:solidFill>
                  <a:srgbClr val="FF0000"/>
                </a:solidFill>
              </a:rPr>
              <a:t>Quantum Physics 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006600"/>
                </a:solidFill>
              </a:rPr>
              <a:t>what’s an atom</a:t>
            </a:r>
            <a:r>
              <a:rPr lang="en-US" sz="2200" dirty="0" smtClean="0"/>
              <a:t>?)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Material Science 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006600"/>
                </a:solidFill>
              </a:rPr>
              <a:t>why does doped silicon behave as a semiconductor</a:t>
            </a:r>
            <a:r>
              <a:rPr lang="en-US" sz="2200" dirty="0" smtClean="0"/>
              <a:t>?)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Device Physics 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006600"/>
                </a:solidFill>
              </a:rPr>
              <a:t>how does a transistor work</a:t>
            </a:r>
            <a:r>
              <a:rPr lang="en-US" sz="2200" dirty="0" smtClean="0"/>
              <a:t>?)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Circuits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006600"/>
                </a:solidFill>
              </a:rPr>
              <a:t>how do we put transistors together to get simple logic functions</a:t>
            </a:r>
            <a:r>
              <a:rPr lang="en-US" sz="2200" dirty="0" smtClean="0"/>
              <a:t>?)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Logic Design 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006600"/>
                </a:solidFill>
              </a:rPr>
              <a:t>how do we get complicated logic functions from simpler ones</a:t>
            </a:r>
            <a:r>
              <a:rPr lang="en-US" sz="2200" dirty="0" smtClean="0"/>
              <a:t>?)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Computer Architecture 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006600"/>
                </a:solidFill>
              </a:rPr>
              <a:t>how do we build a computer from logic functions</a:t>
            </a:r>
            <a:r>
              <a:rPr lang="en-US" sz="2200" dirty="0" smtClean="0"/>
              <a:t>?)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Assembly Programming 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006600"/>
                </a:solidFill>
              </a:rPr>
              <a:t>how do we specify tasks in the form of instructions for the computer</a:t>
            </a:r>
            <a:r>
              <a:rPr lang="en-US" sz="2200" dirty="0" smtClean="0"/>
              <a:t>?)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High-Level Programming 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006600"/>
                </a:solidFill>
              </a:rPr>
              <a:t>how do we specify tasks in a form that can be translated into instructions for the computer</a:t>
            </a:r>
            <a:r>
              <a:rPr lang="en-US" sz="2200" dirty="0" smtClean="0"/>
              <a:t>?)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38400" y="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Vertical Slice of Computer Engineering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638800"/>
          </a:xfrm>
        </p:spPr>
        <p:txBody>
          <a:bodyPr/>
          <a:lstStyle/>
          <a:p>
            <a:r>
              <a:rPr lang="en-US" sz="2200" dirty="0" smtClean="0">
                <a:solidFill>
                  <a:schemeClr val="bg1"/>
                </a:solidFill>
              </a:rPr>
              <a:t>Quantum Physics </a:t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(what’s an atom?)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Material Science </a:t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(why does doped silicon behave as a semiconductor?)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Device Physics </a:t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(how does a transistor work?)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Circuits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bg1"/>
                </a:solidFill>
              </a:rPr>
              <a:t>(how do we put transistors together to get simple logic functions?)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Logic Design 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(how do we get complicated logic functions from simpler ones?)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Computer Architecture 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(how do we build a computer from logic functions?)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Assembly Programming </a:t>
            </a:r>
            <a:r>
              <a:rPr lang="en-US" sz="2200" dirty="0" smtClean="0">
                <a:solidFill>
                  <a:schemeClr val="bg1"/>
                </a:solidFill>
              </a:rPr>
              <a:t>(how do we specify tasks in the form of instructions for the computer?)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High-Level Programming </a:t>
            </a:r>
            <a:r>
              <a:rPr lang="en-US" sz="2200" dirty="0" smtClean="0">
                <a:solidFill>
                  <a:schemeClr val="bg1"/>
                </a:solidFill>
              </a:rPr>
              <a:t>(how do we specify tasks in a form that can be translated into instructions for the computer?)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grpSp>
        <p:nvGrpSpPr>
          <p:cNvPr id="9" name="Group 8"/>
          <p:cNvGrpSpPr/>
          <p:nvPr/>
        </p:nvGrpSpPr>
        <p:grpSpPr>
          <a:xfrm>
            <a:off x="3429000" y="2590800"/>
            <a:ext cx="2275068" cy="3886200"/>
            <a:chOff x="3429000" y="2590800"/>
            <a:chExt cx="2275068" cy="3886200"/>
          </a:xfrm>
        </p:grpSpPr>
        <p:sp>
          <p:nvSpPr>
            <p:cNvPr id="4" name="Right Brace 3"/>
            <p:cNvSpPr/>
            <p:nvPr/>
          </p:nvSpPr>
          <p:spPr bwMode="auto">
            <a:xfrm>
              <a:off x="3429000" y="2590800"/>
              <a:ext cx="914400" cy="3886200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15922" y="4319750"/>
              <a:ext cx="11881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0" i="0" dirty="0" smtClean="0">
                  <a:solidFill>
                    <a:srgbClr val="800000"/>
                  </a:solidFill>
                  <a:latin typeface="+mj-lt"/>
                </a:rPr>
                <a:t>EE1301</a:t>
              </a:r>
              <a:endParaRPr lang="en-US" sz="2200" b="0" i="0" dirty="0">
                <a:solidFill>
                  <a:srgbClr val="800000"/>
                </a:solidFill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81400" y="5715000"/>
            <a:ext cx="3581400" cy="762000"/>
            <a:chOff x="3581400" y="5715000"/>
            <a:chExt cx="3581400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4515922" y="5893713"/>
              <a:ext cx="26468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0" i="0" dirty="0" smtClean="0">
                  <a:solidFill>
                    <a:srgbClr val="800000"/>
                  </a:solidFill>
                  <a:latin typeface="+mj-lt"/>
                </a:rPr>
                <a:t>CS 1901 &amp; CS1902</a:t>
              </a:r>
              <a:endParaRPr lang="en-US" sz="2200" b="0" i="0" dirty="0">
                <a:solidFill>
                  <a:srgbClr val="800000"/>
                </a:solidFill>
                <a:latin typeface="+mj-lt"/>
              </a:endParaRPr>
            </a:p>
          </p:txBody>
        </p:sp>
        <p:sp>
          <p:nvSpPr>
            <p:cNvPr id="8" name="Right Brace 7"/>
            <p:cNvSpPr/>
            <p:nvPr/>
          </p:nvSpPr>
          <p:spPr bwMode="auto">
            <a:xfrm>
              <a:off x="3581400" y="5715000"/>
              <a:ext cx="914400" cy="762000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2438400" y="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Vertical Slice of Computer Engineering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mac 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752600"/>
            <a:ext cx="3089529" cy="3891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sz="2800" dirty="0" smtClean="0"/>
              <a:t>No Hamsters, No Magic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32367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Any sufficiently advanced technology is indistinguishable from magic</a:t>
            </a:r>
            <a:r>
              <a:rPr lang="en-US" sz="2400" dirty="0" smtClean="0"/>
              <a:t>.</a:t>
            </a:r>
          </a:p>
          <a:p>
            <a:pPr algn="r"/>
            <a:r>
              <a:rPr lang="en-US" sz="2400" dirty="0" smtClean="0">
                <a:solidFill>
                  <a:srgbClr val="006600"/>
                </a:solidFill>
              </a:rPr>
              <a:t>– Arthur C. Clarke</a:t>
            </a:r>
            <a:endParaRPr lang="en-US" sz="2400" dirty="0">
              <a:solidFill>
                <a:srgbClr val="0066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324600" y="1828800"/>
            <a:ext cx="2133600" cy="1676400"/>
            <a:chOff x="6324600" y="1828800"/>
            <a:chExt cx="2133600" cy="1676400"/>
          </a:xfrm>
        </p:grpSpPr>
        <p:sp>
          <p:nvSpPr>
            <p:cNvPr id="34" name="Rounded Rectangular Callout 33"/>
            <p:cNvSpPr/>
            <p:nvPr/>
          </p:nvSpPr>
          <p:spPr bwMode="auto">
            <a:xfrm>
              <a:off x="6324600" y="1828800"/>
              <a:ext cx="2133600" cy="1676400"/>
            </a:xfrm>
            <a:prstGeom prst="wedgeRoundRectCallout">
              <a:avLst>
                <a:gd name="adj1" fmla="val -120714"/>
                <a:gd name="adj2" fmla="val 53723"/>
                <a:gd name="adj3" fmla="val 16667"/>
              </a:avLst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31" name="Picture 30" descr="hamster-whee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4655" y="2073165"/>
              <a:ext cx="1557867" cy="116840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ba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900486"/>
            <a:ext cx="1905000" cy="1738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Computing Systems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i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524000"/>
            <a:ext cx="1347194" cy="2219325"/>
          </a:xfrm>
          <a:prstGeom prst="rect">
            <a:avLst/>
          </a:prstGeom>
        </p:spPr>
      </p:pic>
      <p:pic>
        <p:nvPicPr>
          <p:cNvPr id="4" name="Picture 3" descr="macb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3089" y="1443135"/>
            <a:ext cx="3189111" cy="1757265"/>
          </a:xfrm>
          <a:prstGeom prst="rect">
            <a:avLst/>
          </a:prstGeom>
        </p:spPr>
      </p:pic>
      <p:pic>
        <p:nvPicPr>
          <p:cNvPr id="6" name="Picture 102" descr="Marell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BFF3"/>
              </a:clrFrom>
              <a:clrTo>
                <a:srgbClr val="00BFF3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400800" y="1905000"/>
            <a:ext cx="2133600" cy="120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Bra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3581400"/>
            <a:ext cx="17526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Escherichia_col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3"/>
              </a:clrFrom>
              <a:clrTo>
                <a:srgbClr val="000003">
                  <a:alpha val="0"/>
                </a:srgbClr>
              </a:clrTo>
            </a:clrChange>
          </a:blip>
          <a:srcRect l="2845" t="14389" r="1530" b="16740"/>
          <a:stretch>
            <a:fillRect/>
          </a:stretch>
        </p:blipFill>
        <p:spPr bwMode="auto">
          <a:xfrm>
            <a:off x="2057400" y="4953000"/>
            <a:ext cx="1950216" cy="1403515"/>
          </a:xfrm>
          <a:prstGeom prst="rect">
            <a:avLst/>
          </a:prstGeom>
          <a:noFill/>
        </p:spPr>
      </p:pic>
      <p:pic>
        <p:nvPicPr>
          <p:cNvPr id="12" name="Picture 15" descr="OMPA_web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001" r="26720"/>
          <a:stretch>
            <a:fillRect/>
          </a:stretch>
        </p:blipFill>
        <p:spPr bwMode="auto">
          <a:xfrm>
            <a:off x="152400" y="4191000"/>
            <a:ext cx="1480293" cy="211296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0" y="3348335"/>
            <a:ext cx="4953000" cy="461665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 smtClean="0">
                <a:solidFill>
                  <a:srgbClr val="FF0000"/>
                </a:solidFill>
                <a:latin typeface="+mj-lt"/>
              </a:rPr>
              <a:t>Are all these systems “equivalent”?</a:t>
            </a:r>
            <a:endParaRPr lang="en-US" sz="2400" b="0" i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Picture 13" descr="c-elegan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5638800"/>
            <a:ext cx="3810000" cy="94287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smtClean="0"/>
              <a:t>Building Digital Circuits</a:t>
            </a:r>
          </a:p>
        </p:txBody>
      </p:sp>
      <p:pic>
        <p:nvPicPr>
          <p:cNvPr id="168963" name="Picture 3" descr="4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7288" y="1143000"/>
            <a:ext cx="42767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7069138" y="3703638"/>
            <a:ext cx="1462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Intel 4004</a:t>
            </a:r>
            <a:br>
              <a:rPr lang="en-US" sz="2400"/>
            </a:br>
            <a:r>
              <a:rPr lang="en-US" sz="2400">
                <a:solidFill>
                  <a:srgbClr val="800000"/>
                </a:solidFill>
              </a:rPr>
              <a:t>(1971)</a:t>
            </a:r>
          </a:p>
        </p:txBody>
      </p:sp>
      <p:pic>
        <p:nvPicPr>
          <p:cNvPr id="168965" name="Picture 5" descr="Nehalem"/>
          <p:cNvPicPr>
            <a:picLocks noChangeAspect="1" noChangeArrowheads="1"/>
          </p:cNvPicPr>
          <p:nvPr/>
        </p:nvPicPr>
        <p:blipFill>
          <a:blip r:embed="rId3"/>
          <a:srcRect l="9358" t="17497" r="9486" b="27803"/>
          <a:stretch>
            <a:fillRect/>
          </a:stretch>
        </p:blipFill>
        <p:spPr bwMode="auto">
          <a:xfrm>
            <a:off x="1930400" y="1897063"/>
            <a:ext cx="527685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3448050" y="5622925"/>
            <a:ext cx="2290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Intel “Nehalem”</a:t>
            </a:r>
            <a:br>
              <a:rPr lang="en-US" sz="2400"/>
            </a:br>
            <a:r>
              <a:rPr lang="en-US" sz="2400">
                <a:solidFill>
                  <a:srgbClr val="800000"/>
                </a:solidFill>
              </a:rPr>
              <a:t>(2008)</a:t>
            </a: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6902450" y="4464050"/>
            <a:ext cx="17954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300">
                <a:solidFill>
                  <a:schemeClr val="tx2"/>
                </a:solidFill>
              </a:rPr>
              <a:t>~2000</a:t>
            </a:r>
            <a:r>
              <a:rPr lang="en-US" sz="2300"/>
              <a:t> gates</a:t>
            </a: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3525838" y="6354763"/>
            <a:ext cx="21367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300">
                <a:solidFill>
                  <a:schemeClr val="tx2"/>
                </a:solidFill>
              </a:rPr>
              <a:t>~2 billion</a:t>
            </a:r>
            <a:r>
              <a:rPr lang="en-US" sz="2300"/>
              <a:t> gates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/>
      <p:bldP spid="168964" grpId="1"/>
      <p:bldP spid="168966" grpId="0"/>
      <p:bldP spid="168968" grpId="0"/>
      <p:bldP spid="168968" grpId="1"/>
      <p:bldP spid="1689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077" name="Picture 5" descr="transistor"/>
          <p:cNvPicPr>
            <a:picLocks noChangeAspect="1" noChangeArrowheads="1"/>
          </p:cNvPicPr>
          <p:nvPr/>
        </p:nvPicPr>
        <p:blipFill>
          <a:blip r:embed="rId3"/>
          <a:srcRect l="19522" t="14687" r="17030" b="21672"/>
          <a:stretch>
            <a:fillRect/>
          </a:stretch>
        </p:blipFill>
        <p:spPr bwMode="auto">
          <a:xfrm>
            <a:off x="609600" y="2736850"/>
            <a:ext cx="18827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1078" name="Text Box 6"/>
          <p:cNvSpPr txBox="1">
            <a:spLocks noChangeArrowheads="1"/>
          </p:cNvSpPr>
          <p:nvPr/>
        </p:nvSpPr>
        <p:spPr bwMode="auto">
          <a:xfrm>
            <a:off x="152400" y="4953000"/>
            <a:ext cx="2900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tx2"/>
                </a:solidFill>
                <a:latin typeface="+mj-lt"/>
              </a:rPr>
              <a:t>1 transistor</a:t>
            </a:r>
            <a:r>
              <a:rPr lang="en-US" sz="2400" b="0">
                <a:latin typeface="+mj-lt"/>
              </a:rPr>
              <a:t> (</a:t>
            </a:r>
            <a:r>
              <a:rPr lang="en-US" sz="2400" b="0">
                <a:solidFill>
                  <a:srgbClr val="800000"/>
                </a:solidFill>
                <a:latin typeface="+mj-lt"/>
              </a:rPr>
              <a:t>1960’s</a:t>
            </a:r>
            <a:r>
              <a:rPr lang="en-US" sz="2400" b="0">
                <a:latin typeface="+mj-lt"/>
              </a:rPr>
              <a:t>)</a:t>
            </a:r>
          </a:p>
        </p:txBody>
      </p:sp>
      <p:pic>
        <p:nvPicPr>
          <p:cNvPr id="1411079" name="Picture 7" descr="Intel4004"/>
          <p:cNvPicPr>
            <a:picLocks noChangeAspect="1" noChangeArrowheads="1"/>
          </p:cNvPicPr>
          <p:nvPr/>
        </p:nvPicPr>
        <p:blipFill>
          <a:blip r:embed="rId4"/>
          <a:srcRect l="4585" t="2899" r="4585" b="36232"/>
          <a:stretch>
            <a:fillRect/>
          </a:stretch>
        </p:blipFill>
        <p:spPr bwMode="auto">
          <a:xfrm>
            <a:off x="3587750" y="288925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1080" name="Text Box 8"/>
          <p:cNvSpPr txBox="1">
            <a:spLocks noChangeArrowheads="1"/>
          </p:cNvSpPr>
          <p:nvPr/>
        </p:nvSpPr>
        <p:spPr bwMode="auto">
          <a:xfrm>
            <a:off x="3352800" y="4816475"/>
            <a:ext cx="2598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chemeClr val="tx2"/>
                </a:solidFill>
                <a:latin typeface="+mj-lt"/>
              </a:rPr>
              <a:t>2000</a:t>
            </a:r>
            <a:r>
              <a:rPr lang="en-US" sz="2400" b="0" dirty="0">
                <a:latin typeface="+mj-lt"/>
              </a:rPr>
              <a:t> transistors</a:t>
            </a:r>
            <a:br>
              <a:rPr lang="en-US" sz="2400" b="0" dirty="0">
                <a:latin typeface="+mj-lt"/>
              </a:rPr>
            </a:br>
            <a:r>
              <a:rPr lang="en-US" sz="2400" b="0" dirty="0">
                <a:latin typeface="+mj-lt"/>
              </a:rPr>
              <a:t>(</a:t>
            </a:r>
            <a:r>
              <a:rPr lang="en-US" sz="2400" b="0" dirty="0">
                <a:solidFill>
                  <a:schemeClr val="accent1"/>
                </a:solidFill>
                <a:latin typeface="+mj-lt"/>
              </a:rPr>
              <a:t>Intel 4004</a:t>
            </a:r>
            <a:r>
              <a:rPr lang="en-US" sz="2400" b="0" dirty="0">
                <a:latin typeface="+mj-lt"/>
              </a:rPr>
              <a:t>, </a:t>
            </a:r>
            <a:r>
              <a:rPr lang="en-US" sz="2400" b="0" dirty="0">
                <a:solidFill>
                  <a:srgbClr val="800000"/>
                </a:solidFill>
                <a:latin typeface="+mj-lt"/>
              </a:rPr>
              <a:t>1971</a:t>
            </a:r>
            <a:r>
              <a:rPr lang="en-US" sz="2400" b="0" dirty="0">
                <a:latin typeface="+mj-lt"/>
              </a:rPr>
              <a:t>)</a:t>
            </a:r>
          </a:p>
        </p:txBody>
      </p:sp>
      <p:sp>
        <p:nvSpPr>
          <p:cNvPr id="1411081" name="Text Box 9"/>
          <p:cNvSpPr txBox="1">
            <a:spLocks noChangeArrowheads="1"/>
          </p:cNvSpPr>
          <p:nvPr/>
        </p:nvSpPr>
        <p:spPr bwMode="auto">
          <a:xfrm>
            <a:off x="6019800" y="4816475"/>
            <a:ext cx="2736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solidFill>
                  <a:schemeClr val="tx2"/>
                </a:solidFill>
                <a:latin typeface="+mj-lt"/>
              </a:rPr>
              <a:t>2 billion </a:t>
            </a:r>
            <a:r>
              <a:rPr lang="en-US" sz="2400" b="0" dirty="0" smtClean="0">
                <a:latin typeface="+mj-lt"/>
              </a:rPr>
              <a:t>transistors</a:t>
            </a:r>
            <a:r>
              <a:rPr lang="en-US" sz="2400" b="0" dirty="0">
                <a:latin typeface="+mj-lt"/>
              </a:rPr>
              <a:t/>
            </a:r>
            <a:br>
              <a:rPr lang="en-US" sz="2400" b="0" dirty="0">
                <a:latin typeface="+mj-lt"/>
              </a:rPr>
            </a:br>
            <a:r>
              <a:rPr lang="en-US" sz="2400" b="0" dirty="0">
                <a:latin typeface="+mj-lt"/>
              </a:rPr>
              <a:t>(</a:t>
            </a:r>
            <a:r>
              <a:rPr lang="en-US" sz="2400" b="0" dirty="0">
                <a:solidFill>
                  <a:schemeClr val="accent1"/>
                </a:solidFill>
                <a:latin typeface="+mj-lt"/>
              </a:rPr>
              <a:t>Intel </a:t>
            </a:r>
            <a:r>
              <a:rPr lang="en-US" sz="2400" b="0" dirty="0" smtClean="0">
                <a:solidFill>
                  <a:schemeClr val="accent1"/>
                </a:solidFill>
                <a:latin typeface="+mj-lt"/>
              </a:rPr>
              <a:t>Chip, 2013</a:t>
            </a:r>
            <a:r>
              <a:rPr lang="en-US" sz="2400" b="0" dirty="0" smtClean="0">
                <a:latin typeface="+mj-lt"/>
              </a:rPr>
              <a:t>)</a:t>
            </a:r>
            <a:endParaRPr lang="en-US" sz="2400" b="0" dirty="0">
              <a:latin typeface="+mj-lt"/>
            </a:endParaRPr>
          </a:p>
        </p:txBody>
      </p:sp>
      <p:pic>
        <p:nvPicPr>
          <p:cNvPr id="1411082" name="Picture 10" descr="Intel_Penry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041650"/>
            <a:ext cx="17176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1083" name="AutoShape 11"/>
          <p:cNvSpPr>
            <a:spLocks noChangeArrowheads="1"/>
          </p:cNvSpPr>
          <p:nvPr/>
        </p:nvSpPr>
        <p:spPr bwMode="auto">
          <a:xfrm>
            <a:off x="2667000" y="357505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1084" name="AutoShape 12"/>
          <p:cNvSpPr>
            <a:spLocks noChangeArrowheads="1"/>
          </p:cNvSpPr>
          <p:nvPr/>
        </p:nvSpPr>
        <p:spPr bwMode="auto">
          <a:xfrm>
            <a:off x="5943600" y="349885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Boxes inside Boxes </a:t>
            </a:r>
            <a:r>
              <a:rPr lang="en-US" sz="3600" smtClean="0">
                <a:solidFill>
                  <a:srgbClr val="663300"/>
                </a:solidFill>
              </a:rPr>
              <a:t>[inside boxes…]</a:t>
            </a:r>
          </a:p>
        </p:txBody>
      </p:sp>
    </p:spTree>
    <p:extLst>
      <p:ext uri="{BB962C8B-B14F-4D97-AF65-F5344CB8AC3E}">
        <p14:creationId xmlns:p14="http://schemas.microsoft.com/office/powerpoint/2010/main" val="3254408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1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1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1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1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1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1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1078" grpId="0"/>
      <p:bldP spid="1411080" grpId="0"/>
      <p:bldP spid="1411081" grpId="0"/>
      <p:bldP spid="1411083" grpId="0" animBg="1"/>
      <p:bldP spid="141108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12485</TotalTime>
  <Words>842</Words>
  <Application>Microsoft Office PowerPoint</Application>
  <PresentationFormat>On-screen Show (4:3)</PresentationFormat>
  <Paragraphs>288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Cambria Math</vt:lpstr>
      <vt:lpstr>Times New Roman</vt:lpstr>
      <vt:lpstr>Default Design</vt:lpstr>
      <vt:lpstr>Visio</vt:lpstr>
      <vt:lpstr>EE1301: Intro. to Computing Systems</vt:lpstr>
      <vt:lpstr>CIS 106: Intro. to Computer Science</vt:lpstr>
      <vt:lpstr>Concepts vs. Jargon</vt:lpstr>
      <vt:lpstr>PowerPoint Presentation</vt:lpstr>
      <vt:lpstr>PowerPoint Presentation</vt:lpstr>
      <vt:lpstr>No Hamsters, No Magic</vt:lpstr>
      <vt:lpstr>Examples of Computing Systems</vt:lpstr>
      <vt:lpstr>Building Digital Circuits</vt:lpstr>
      <vt:lpstr>Boxes inside Boxes [inside boxes…]</vt:lpstr>
      <vt:lpstr>Integrated Circuits</vt:lpstr>
      <vt:lpstr>Integrated Circuits</vt:lpstr>
      <vt:lpstr>Integrated Circuits</vt:lpstr>
      <vt:lpstr>All (or mostly) About “Bits”</vt:lpstr>
      <vt:lpstr>Truth Tables</vt:lpstr>
      <vt:lpstr>PowerPoint Presentation</vt:lpstr>
      <vt:lpstr>Logic Gates</vt:lpstr>
      <vt:lpstr>Logic Gates</vt:lpstr>
      <vt:lpstr>Logic Gates</vt:lpstr>
      <vt:lpstr>Logic Gates</vt:lpstr>
      <vt:lpstr>Logic Gates</vt:lpstr>
      <vt:lpstr>PowerPoint Presentation</vt:lpstr>
      <vt:lpstr>A Computing System…</vt:lpstr>
      <vt:lpstr>Technology and Society</vt:lpstr>
      <vt:lpstr>PowerPoint Presentation</vt:lpstr>
      <vt:lpstr>Domains of Expertise</vt:lpstr>
      <vt:lpstr>Language as a Window into the way the Brain Works</vt:lpstr>
      <vt:lpstr>Circuits &amp; Computers as a Window into our Linguistic Brains</vt:lpstr>
    </vt:vector>
  </TitlesOfParts>
  <Company>University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Engineers Doing Biology</dc:title>
  <dc:creator>Marc Riedel</dc:creator>
  <cp:lastModifiedBy>Marc Riedel</cp:lastModifiedBy>
  <cp:revision>101</cp:revision>
  <dcterms:created xsi:type="dcterms:W3CDTF">2007-11-18T20:43:42Z</dcterms:created>
  <dcterms:modified xsi:type="dcterms:W3CDTF">2013-09-08T03:01:30Z</dcterms:modified>
</cp:coreProperties>
</file>