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709" r:id="rId3"/>
    <p:sldMasterId id="2147484113" r:id="rId4"/>
  </p:sldMasterIdLst>
  <p:notesMasterIdLst>
    <p:notesMasterId r:id="rId31"/>
  </p:notesMasterIdLst>
  <p:handoutMasterIdLst>
    <p:handoutMasterId r:id="rId32"/>
  </p:handoutMasterIdLst>
  <p:sldIdLst>
    <p:sldId id="536" r:id="rId5"/>
    <p:sldId id="885" r:id="rId6"/>
    <p:sldId id="843" r:id="rId7"/>
    <p:sldId id="894" r:id="rId8"/>
    <p:sldId id="884" r:id="rId9"/>
    <p:sldId id="845" r:id="rId10"/>
    <p:sldId id="886" r:id="rId11"/>
    <p:sldId id="846" r:id="rId12"/>
    <p:sldId id="888" r:id="rId13"/>
    <p:sldId id="889" r:id="rId14"/>
    <p:sldId id="887" r:id="rId15"/>
    <p:sldId id="848" r:id="rId16"/>
    <p:sldId id="850" r:id="rId17"/>
    <p:sldId id="852" r:id="rId18"/>
    <p:sldId id="891" r:id="rId19"/>
    <p:sldId id="890" r:id="rId20"/>
    <p:sldId id="853" r:id="rId21"/>
    <p:sldId id="854" r:id="rId22"/>
    <p:sldId id="892" r:id="rId23"/>
    <p:sldId id="897" r:id="rId24"/>
    <p:sldId id="895" r:id="rId25"/>
    <p:sldId id="896" r:id="rId26"/>
    <p:sldId id="883" r:id="rId27"/>
    <p:sldId id="859" r:id="rId28"/>
    <p:sldId id="871" r:id="rId29"/>
    <p:sldId id="882" r:id="rId30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onstant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onstant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onstant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onstant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onstantia" pitchFamily="18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Constantia" pitchFamily="18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Constantia" pitchFamily="18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Constantia" pitchFamily="18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Constant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66"/>
    <a:srgbClr val="663300"/>
    <a:srgbClr val="FFFFCC"/>
    <a:srgbClr val="FFCC00"/>
    <a:srgbClr val="FF33CC"/>
    <a:srgbClr val="80808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93" autoAdjust="0"/>
    <p:restoredTop sz="94706" autoAdjust="0"/>
  </p:normalViewPr>
  <p:slideViewPr>
    <p:cSldViewPr>
      <p:cViewPr>
        <p:scale>
          <a:sx n="110" d="100"/>
          <a:sy n="110" d="100"/>
        </p:scale>
        <p:origin x="-1380" y="-1122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5472" y="-113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1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charset="0"/>
              </a:defRPr>
            </a:lvl1pPr>
          </a:lstStyle>
          <a:p>
            <a:pPr>
              <a:defRPr/>
            </a:pPr>
            <a:fld id="{9CBCBF08-395B-44FB-8C03-C51EB2852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72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charset="0"/>
              </a:defRPr>
            </a:lvl1pPr>
          </a:lstStyle>
          <a:p>
            <a:pPr>
              <a:defRPr/>
            </a:pPr>
            <a:fld id="{05823E95-6C7D-45DC-B98E-2D0CC68F1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83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3320A61-D36D-4811-B0C7-B81AC96244AC}" type="slidenum">
              <a:rPr lang="en-US" sz="1200" i="0">
                <a:latin typeface="Arial" pitchFamily="34" charset="0"/>
              </a:rPr>
              <a:pPr algn="r"/>
              <a:t>1</a:t>
            </a:fld>
            <a:endParaRPr lang="en-US" sz="1200" i="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Say </a:t>
            </a:r>
            <a:r>
              <a:rPr lang="en-US" dirty="0" err="1" smtClean="0">
                <a:latin typeface="Arial" pitchFamily="34" charset="0"/>
              </a:rPr>
              <a:t>sth</a:t>
            </a:r>
            <a:r>
              <a:rPr lang="en-US" dirty="0" smtClean="0">
                <a:latin typeface="Arial" pitchFamily="34" charset="0"/>
              </a:rPr>
              <a:t> at this opening slide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Say/list </a:t>
            </a:r>
            <a:r>
              <a:rPr lang="en-US" dirty="0" err="1" smtClean="0"/>
              <a:t>sth</a:t>
            </a:r>
            <a:r>
              <a:rPr lang="en-US" dirty="0" smtClean="0"/>
              <a:t> further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23E95-6C7D-45DC-B98E-2D0CC68F133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one more bullet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23E95-6C7D-45DC-B98E-2D0CC68F133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Color-code</a:t>
            </a:r>
            <a:r>
              <a:rPr lang="en-US" baseline="0" dirty="0" smtClean="0"/>
              <a:t> this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23E95-6C7D-45DC-B98E-2D0CC68F133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Emphasize</a:t>
            </a:r>
            <a:r>
              <a:rPr lang="en-US" baseline="0" dirty="0" smtClean="0"/>
              <a:t> on “Concentration”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23E95-6C7D-45DC-B98E-2D0CC68F133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 time explaining</a:t>
            </a:r>
          </a:p>
          <a:p>
            <a:r>
              <a:rPr lang="en-US" dirty="0" smtClean="0"/>
              <a:t>ASYNCHRONOUSLY!!!</a:t>
            </a:r>
            <a:r>
              <a:rPr lang="en-US" baseline="0" dirty="0" smtClean="0"/>
              <a:t> And in parallel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23E95-6C7D-45DC-B98E-2D0CC68F133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 synchronization.</a:t>
            </a:r>
            <a:r>
              <a:rPr lang="en-US" baseline="0" dirty="0" smtClean="0"/>
              <a:t> Put y[n]=.5x[n-1]+.5[n]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23E95-6C7D-45DC-B98E-2D0CC68F133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SPECIFIC</a:t>
            </a:r>
            <a:r>
              <a:rPr lang="en-US" baseline="0" dirty="0" smtClean="0"/>
              <a:t> ANYTHING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23E95-6C7D-45DC-B98E-2D0CC68F133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fire to completion/subscripts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23E95-6C7D-45DC-B98E-2D0CC68F133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 </a:t>
            </a:r>
            <a:r>
              <a:rPr lang="en-US" dirty="0" err="1" smtClean="0"/>
              <a:t>sth</a:t>
            </a:r>
            <a:r>
              <a:rPr lang="en-US" baseline="0" dirty="0" smtClean="0"/>
              <a:t> about \phi  / animation speed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23E95-6C7D-45DC-B98E-2D0CC68F133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</a:t>
            </a:r>
            <a:r>
              <a:rPr lang="en-US" baseline="0" dirty="0" smtClean="0"/>
              <a:t> reversible reactions/ color coding RGBXY / boxing X and 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23E95-6C7D-45DC-B98E-2D0CC68F133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AD513-8F36-4344-B588-9C66C980A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2C78A-5F78-4CA3-995B-39E8A0FB2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DA2AC-6FD0-4724-B510-EC8C5F548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BBCF2-9AFD-46E2-9CC1-AE272C258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2766F-A8CB-422E-B3A2-EBBB3B016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29F93-21E2-4960-A9F6-1E0D39003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017AC-1FEA-4941-A640-F7D3361C8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2B90F-3D8D-4A08-92E7-DA8B034F1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A352A-7DE7-44B9-BC12-F3DC5390F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9E05B-90DB-4AF2-9BF8-CAAA6EB66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D3972-906F-4FD1-8598-0661BFF09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86F8F-6B2E-4D73-B598-6D5FEC28A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37489-1598-42BB-9ECE-16331005C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3FCE0-6899-4DA3-AAF9-FD52D4587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BCE0C-860F-4DC2-8441-830BA4457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67571-7F4C-4FE9-BF5D-7EE0F27E9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F4B65-716C-4222-BB39-5D7DB8806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E4742-0715-4FD6-915A-6AAE5A88C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48DE4-54CD-4251-BEAE-4DD18D9D5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9EB40-0213-48A9-B4BC-757741659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03AA0-9A6F-46B4-A77B-2AF69D60C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F1D36-02F7-4CF5-A871-B250F14C6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C1A1C-DD57-4A38-ACE6-8DD04C1A3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E35D8-949C-4F6A-BAE9-3DE2C0B49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904E7-030C-4F48-B43A-DDAF08483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6952D-BA95-462A-B368-E985BCE23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10D46-51A4-466B-9A9A-E34AC1B83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fld id="{4F913AF2-B5D5-45E5-9B89-5EBA3DDFF5B4}" type="datetimeFigureOut">
              <a:rPr lang="en-US"/>
              <a:pPr>
                <a:defRPr/>
              </a:pPr>
              <a:t>7/9/2011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fld id="{EDDE58F0-88F4-47C9-98CD-90137822C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fld id="{81AAF9E2-A8A2-4A10-A4CE-8224D3A0042F}" type="datetimeFigureOut">
              <a:rPr lang="en-US"/>
              <a:pPr>
                <a:defRPr/>
              </a:pPr>
              <a:t>7/9/2011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fld id="{E904D088-602C-4900-8BC2-F9D83D047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fld id="{B825B83E-B4F1-43B6-89D8-51F9304F2FFB}" type="datetimeFigureOut">
              <a:rPr lang="en-US"/>
              <a:pPr>
                <a:defRPr/>
              </a:pPr>
              <a:t>7/9/2011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fld id="{3F12DB12-5456-40A2-9EE2-471CD3EB0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fld id="{A1B35075-E935-41A4-8D33-D9B57466E608}" type="datetimeFigureOut">
              <a:rPr lang="en-US"/>
              <a:pPr>
                <a:defRPr/>
              </a:pPr>
              <a:t>7/9/2011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fld id="{8FFE30A8-1ECF-4CD6-B20F-DE02CEACA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fld id="{58CB10CE-7ED6-41DB-A7BE-0F471D653296}" type="datetimeFigureOut">
              <a:rPr lang="en-US"/>
              <a:pPr>
                <a:defRPr/>
              </a:pPr>
              <a:t>7/9/2011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fld id="{899FB1BD-5910-4BD4-88BD-47DB25588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fld id="{C9EAF69C-45ED-4DA5-A7FC-4A890B71189B}" type="datetimeFigureOut">
              <a:rPr lang="en-US"/>
              <a:pPr>
                <a:defRPr/>
              </a:pPr>
              <a:t>7/9/2011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fld id="{C1DF50FB-814F-4E89-A8DC-D37E030B5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32E22-993C-4EF8-96EB-04CC62DE8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fld id="{57863BCE-A843-43B7-8788-91039FA7C6D3}" type="datetimeFigureOut">
              <a:rPr lang="en-US"/>
              <a:pPr>
                <a:defRPr/>
              </a:pPr>
              <a:t>7/9/2011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fld id="{00CD2F9E-7297-4A9E-9C86-66D5B95F5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fld id="{879E3AB3-42E7-44A8-8117-98C7EE51FB87}" type="datetimeFigureOut">
              <a:rPr lang="en-US"/>
              <a:pPr>
                <a:defRPr/>
              </a:pPr>
              <a:t>7/9/2011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fld id="{89B2DF78-4E6A-4CFC-A7DF-5AA0F9595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fld id="{2CC7833D-C1BF-4BBA-A3DF-D53D9787DF08}" type="datetimeFigureOut">
              <a:rPr lang="en-US"/>
              <a:pPr>
                <a:defRPr/>
              </a:pPr>
              <a:t>7/9/2011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fld id="{E300C94A-5798-4687-9C77-BDD3BB6C8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fld id="{0F792D04-2BF7-482F-9324-3D5218B4A823}" type="datetimeFigureOut">
              <a:rPr lang="en-US"/>
              <a:pPr>
                <a:defRPr/>
              </a:pPr>
              <a:t>7/9/2011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fld id="{3DC12434-284C-4783-8801-1E8FF4875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fld id="{8A4D1A66-648C-4B09-AEFC-452AC04131E0}" type="datetimeFigureOut">
              <a:rPr lang="en-US"/>
              <a:pPr>
                <a:defRPr/>
              </a:pPr>
              <a:t>7/9/2011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fld id="{6516B947-7DC8-4F03-9C20-698D63D0B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5A29B-F4D5-46B7-8E13-856002C31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30DED-F568-4071-8F0C-09DAEDD7D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78BCB-89BB-4202-8367-259CC8973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EE059-8FA9-4040-B0C5-136AE6738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38599-0301-4663-BCE6-19FBFDEDB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latin typeface="+mn-lt"/>
              </a:defRPr>
            </a:lvl1pPr>
          </a:lstStyle>
          <a:p>
            <a:pPr>
              <a:defRPr/>
            </a:pPr>
            <a:fld id="{97EF1379-EACC-4301-A09F-6B4101BF1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0"/>
            <a:ext cx="802798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2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1">
                <a:latin typeface="Times New Roman" pitchFamily="18" charset="0"/>
              </a:defRPr>
            </a:lvl1pPr>
          </a:lstStyle>
          <a:p>
            <a:pPr>
              <a:defRPr/>
            </a:pPr>
            <a:fld id="{8CAE49FA-9AB3-4C39-BC72-58D34D606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4101" name="Group 46"/>
          <p:cNvGrpSpPr>
            <a:grpSpLocks/>
          </p:cNvGrpSpPr>
          <p:nvPr/>
        </p:nvGrpSpPr>
        <p:grpSpPr bwMode="auto">
          <a:xfrm>
            <a:off x="11113" y="1103313"/>
            <a:ext cx="9132887" cy="98425"/>
            <a:chOff x="3" y="1092"/>
            <a:chExt cx="5753" cy="96"/>
          </a:xfrm>
        </p:grpSpPr>
        <p:sp>
          <p:nvSpPr>
            <p:cNvPr id="1322031" name="Rectangle 47"/>
            <p:cNvSpPr>
              <a:spLocks noChangeArrowheads="1"/>
            </p:cNvSpPr>
            <p:nvPr/>
          </p:nvSpPr>
          <p:spPr bwMode="auto">
            <a:xfrm>
              <a:off x="3" y="1092"/>
              <a:ext cx="5753" cy="46"/>
            </a:xfrm>
            <a:prstGeom prst="rect">
              <a:avLst/>
            </a:prstGeom>
            <a:gradFill rotWithShape="0">
              <a:gsLst>
                <a:gs pos="0">
                  <a:schemeClr val="tx1"/>
                </a:gs>
                <a:gs pos="50000">
                  <a:srgbClr val="336600"/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322032" name="Rectangle 48"/>
            <p:cNvSpPr>
              <a:spLocks noChangeArrowheads="1"/>
            </p:cNvSpPr>
            <p:nvPr/>
          </p:nvSpPr>
          <p:spPr bwMode="auto">
            <a:xfrm>
              <a:off x="3" y="1165"/>
              <a:ext cx="5753" cy="23"/>
            </a:xfrm>
            <a:prstGeom prst="rect">
              <a:avLst/>
            </a:prstGeom>
            <a:gradFill rotWithShape="0">
              <a:gsLst>
                <a:gs pos="0">
                  <a:schemeClr val="tx1"/>
                </a:gs>
                <a:gs pos="50000">
                  <a:srgbClr val="336600"/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</p:grpSp>
      <p:pic>
        <p:nvPicPr>
          <p:cNvPr id="4102" name="Picture 90" descr="DNA_thumbnail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668011">
            <a:off x="-228600" y="115888"/>
            <a:ext cx="893763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03" name="Group 91"/>
          <p:cNvGrpSpPr>
            <a:grpSpLocks noChangeAspect="1"/>
          </p:cNvGrpSpPr>
          <p:nvPr/>
        </p:nvGrpSpPr>
        <p:grpSpPr bwMode="auto">
          <a:xfrm rot="-8816">
            <a:off x="422275" y="109538"/>
            <a:ext cx="606425" cy="346075"/>
            <a:chOff x="1584" y="2544"/>
            <a:chExt cx="956" cy="543"/>
          </a:xfrm>
        </p:grpSpPr>
        <p:sp>
          <p:nvSpPr>
            <p:cNvPr id="1322076" name="Freeform 92"/>
            <p:cNvSpPr>
              <a:spLocks noChangeAspect="1" noEditPoints="1"/>
            </p:cNvSpPr>
            <p:nvPr/>
          </p:nvSpPr>
          <p:spPr bwMode="auto">
            <a:xfrm>
              <a:off x="1807" y="2691"/>
              <a:ext cx="706" cy="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3" y="0"/>
                </a:cxn>
                <a:cxn ang="0">
                  <a:pos x="0" y="177"/>
                </a:cxn>
                <a:cxn ang="0">
                  <a:pos x="353" y="177"/>
                </a:cxn>
                <a:cxn ang="0">
                  <a:pos x="705" y="88"/>
                </a:cxn>
                <a:cxn ang="0">
                  <a:pos x="353" y="88"/>
                </a:cxn>
              </a:cxnLst>
              <a:rect l="0" t="0" r="r" b="b"/>
              <a:pathLst>
                <a:path w="705" h="177">
                  <a:moveTo>
                    <a:pt x="0" y="0"/>
                  </a:moveTo>
                  <a:lnTo>
                    <a:pt x="353" y="0"/>
                  </a:lnTo>
                  <a:moveTo>
                    <a:pt x="0" y="177"/>
                  </a:moveTo>
                  <a:lnTo>
                    <a:pt x="353" y="177"/>
                  </a:lnTo>
                  <a:moveTo>
                    <a:pt x="705" y="88"/>
                  </a:moveTo>
                  <a:lnTo>
                    <a:pt x="353" y="8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322077" name="Freeform 93"/>
            <p:cNvSpPr>
              <a:spLocks noChangeAspect="1"/>
            </p:cNvSpPr>
            <p:nvPr/>
          </p:nvSpPr>
          <p:spPr bwMode="auto">
            <a:xfrm>
              <a:off x="1932" y="2604"/>
              <a:ext cx="458" cy="354"/>
            </a:xfrm>
            <a:custGeom>
              <a:avLst/>
              <a:gdLst/>
              <a:ahLst/>
              <a:cxnLst>
                <a:cxn ang="0">
                  <a:pos x="592" y="227"/>
                </a:cxn>
                <a:cxn ang="0">
                  <a:pos x="178" y="455"/>
                </a:cxn>
                <a:cxn ang="0">
                  <a:pos x="178" y="455"/>
                </a:cxn>
                <a:cxn ang="0">
                  <a:pos x="0" y="45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78" y="0"/>
                </a:cxn>
                <a:cxn ang="0">
                  <a:pos x="592" y="227"/>
                </a:cxn>
              </a:cxnLst>
              <a:rect l="0" t="0" r="r" b="b"/>
              <a:pathLst>
                <a:path w="592" h="455">
                  <a:moveTo>
                    <a:pt x="592" y="227"/>
                  </a:moveTo>
                  <a:cubicBezTo>
                    <a:pt x="521" y="339"/>
                    <a:pt x="367" y="424"/>
                    <a:pt x="178" y="455"/>
                  </a:cubicBezTo>
                  <a:lnTo>
                    <a:pt x="178" y="455"/>
                  </a:lnTo>
                  <a:lnTo>
                    <a:pt x="0" y="455"/>
                  </a:lnTo>
                  <a:cubicBezTo>
                    <a:pt x="110" y="311"/>
                    <a:pt x="110" y="144"/>
                    <a:pt x="0" y="0"/>
                  </a:cubicBezTo>
                  <a:lnTo>
                    <a:pt x="0" y="0"/>
                  </a:lnTo>
                  <a:lnTo>
                    <a:pt x="178" y="0"/>
                  </a:lnTo>
                  <a:cubicBezTo>
                    <a:pt x="368" y="30"/>
                    <a:pt x="523" y="115"/>
                    <a:pt x="592" y="22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>
                    <a:gamma/>
                    <a:tint val="43922"/>
                    <a:invGamma/>
                  </a:srgbClr>
                </a:gs>
                <a:gs pos="100000">
                  <a:srgbClr val="008000"/>
                </a:gs>
              </a:gsLst>
              <a:path path="rect">
                <a:fillToRect l="50000" t="50000" r="50000" b="50000"/>
              </a:path>
            </a:gra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322078" name="Freeform 94"/>
            <p:cNvSpPr>
              <a:spLocks noChangeAspect="1" noEditPoints="1"/>
            </p:cNvSpPr>
            <p:nvPr/>
          </p:nvSpPr>
          <p:spPr bwMode="auto">
            <a:xfrm>
              <a:off x="1884" y="2604"/>
              <a:ext cx="506" cy="354"/>
            </a:xfrm>
            <a:custGeom>
              <a:avLst/>
              <a:gdLst/>
              <a:ahLst/>
              <a:cxnLst>
                <a:cxn ang="0">
                  <a:pos x="651" y="227"/>
                </a:cxn>
                <a:cxn ang="0">
                  <a:pos x="237" y="455"/>
                </a:cxn>
                <a:cxn ang="0">
                  <a:pos x="237" y="455"/>
                </a:cxn>
                <a:cxn ang="0">
                  <a:pos x="59" y="455"/>
                </a:cxn>
                <a:cxn ang="0">
                  <a:pos x="59" y="0"/>
                </a:cxn>
                <a:cxn ang="0">
                  <a:pos x="59" y="0"/>
                </a:cxn>
                <a:cxn ang="0">
                  <a:pos x="237" y="0"/>
                </a:cxn>
                <a:cxn ang="0">
                  <a:pos x="651" y="227"/>
                </a:cxn>
                <a:cxn ang="0">
                  <a:pos x="0" y="455"/>
                </a:cxn>
                <a:cxn ang="0">
                  <a:pos x="0" y="0"/>
                </a:cxn>
              </a:cxnLst>
              <a:rect l="0" t="0" r="r" b="b"/>
              <a:pathLst>
                <a:path w="651" h="455">
                  <a:moveTo>
                    <a:pt x="651" y="227"/>
                  </a:moveTo>
                  <a:cubicBezTo>
                    <a:pt x="580" y="339"/>
                    <a:pt x="426" y="424"/>
                    <a:pt x="237" y="455"/>
                  </a:cubicBezTo>
                  <a:lnTo>
                    <a:pt x="237" y="455"/>
                  </a:lnTo>
                  <a:lnTo>
                    <a:pt x="59" y="455"/>
                  </a:lnTo>
                  <a:cubicBezTo>
                    <a:pt x="169" y="311"/>
                    <a:pt x="169" y="144"/>
                    <a:pt x="59" y="0"/>
                  </a:cubicBezTo>
                  <a:lnTo>
                    <a:pt x="59" y="0"/>
                  </a:lnTo>
                  <a:lnTo>
                    <a:pt x="237" y="0"/>
                  </a:lnTo>
                  <a:cubicBezTo>
                    <a:pt x="427" y="30"/>
                    <a:pt x="582" y="115"/>
                    <a:pt x="651" y="227"/>
                  </a:cubicBezTo>
                  <a:moveTo>
                    <a:pt x="0" y="455"/>
                  </a:moveTo>
                  <a:cubicBezTo>
                    <a:pt x="110" y="311"/>
                    <a:pt x="110" y="144"/>
                    <a:pt x="0" y="0"/>
                  </a:cubicBez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322079" name="Freeform 95"/>
            <p:cNvSpPr>
              <a:spLocks noChangeAspect="1"/>
            </p:cNvSpPr>
            <p:nvPr/>
          </p:nvSpPr>
          <p:spPr bwMode="auto">
            <a:xfrm>
              <a:off x="1557" y="2543"/>
              <a:ext cx="250" cy="172"/>
            </a:xfrm>
            <a:custGeom>
              <a:avLst/>
              <a:gdLst/>
              <a:ahLst/>
              <a:cxnLst>
                <a:cxn ang="0">
                  <a:pos x="251" y="175"/>
                </a:cxn>
                <a:cxn ang="0">
                  <a:pos x="0" y="0"/>
                </a:cxn>
              </a:cxnLst>
              <a:rect l="0" t="0" r="r" b="b"/>
              <a:pathLst>
                <a:path w="251" h="175">
                  <a:moveTo>
                    <a:pt x="251" y="175"/>
                  </a:moveTo>
                  <a:cubicBezTo>
                    <a:pt x="125" y="175"/>
                    <a:pt x="125" y="0"/>
                    <a:pt x="0" y="0"/>
                  </a:cubicBez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322080" name="Freeform 96"/>
            <p:cNvSpPr>
              <a:spLocks noChangeAspect="1"/>
            </p:cNvSpPr>
            <p:nvPr/>
          </p:nvSpPr>
          <p:spPr bwMode="auto">
            <a:xfrm>
              <a:off x="1584" y="2894"/>
              <a:ext cx="250" cy="19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191"/>
                </a:cxn>
              </a:cxnLst>
              <a:rect l="0" t="0" r="r" b="b"/>
              <a:pathLst>
                <a:path w="251" h="191">
                  <a:moveTo>
                    <a:pt x="251" y="0"/>
                  </a:moveTo>
                  <a:cubicBezTo>
                    <a:pt x="125" y="0"/>
                    <a:pt x="125" y="191"/>
                    <a:pt x="0" y="191"/>
                  </a:cubicBez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4104" name="Group 97"/>
          <p:cNvGrpSpPr>
            <a:grpSpLocks noChangeAspect="1"/>
          </p:cNvGrpSpPr>
          <p:nvPr/>
        </p:nvGrpSpPr>
        <p:grpSpPr bwMode="auto">
          <a:xfrm>
            <a:off x="420688" y="654050"/>
            <a:ext cx="582612" cy="342900"/>
            <a:chOff x="1163" y="3454"/>
            <a:chExt cx="917" cy="539"/>
          </a:xfrm>
        </p:grpSpPr>
        <p:sp>
          <p:nvSpPr>
            <p:cNvPr id="1322082" name="Freeform 98"/>
            <p:cNvSpPr>
              <a:spLocks noChangeAspect="1"/>
            </p:cNvSpPr>
            <p:nvPr/>
          </p:nvSpPr>
          <p:spPr bwMode="auto">
            <a:xfrm flipV="1">
              <a:off x="1928" y="3654"/>
              <a:ext cx="152" cy="75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0" y="0"/>
                </a:cxn>
              </a:cxnLst>
              <a:rect l="0" t="0" r="r" b="b"/>
              <a:pathLst>
                <a:path w="191">
                  <a:moveTo>
                    <a:pt x="191" y="0"/>
                  </a:moveTo>
                  <a:cubicBezTo>
                    <a:pt x="126" y="0"/>
                    <a:pt x="47" y="0"/>
                    <a:pt x="0" y="0"/>
                  </a:cubicBez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322083" name="Freeform 99"/>
            <p:cNvSpPr>
              <a:spLocks noChangeAspect="1" noEditPoints="1"/>
            </p:cNvSpPr>
            <p:nvPr/>
          </p:nvSpPr>
          <p:spPr bwMode="auto">
            <a:xfrm>
              <a:off x="1363" y="3641"/>
              <a:ext cx="530" cy="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3" y="0"/>
                </a:cxn>
                <a:cxn ang="0">
                  <a:pos x="0" y="176"/>
                </a:cxn>
                <a:cxn ang="0">
                  <a:pos x="353" y="176"/>
                </a:cxn>
                <a:cxn ang="0">
                  <a:pos x="705" y="88"/>
                </a:cxn>
                <a:cxn ang="0">
                  <a:pos x="353" y="88"/>
                </a:cxn>
              </a:cxnLst>
              <a:rect l="0" t="0" r="r" b="b"/>
              <a:pathLst>
                <a:path w="705" h="176">
                  <a:moveTo>
                    <a:pt x="0" y="0"/>
                  </a:moveTo>
                  <a:lnTo>
                    <a:pt x="353" y="0"/>
                  </a:lnTo>
                  <a:moveTo>
                    <a:pt x="0" y="176"/>
                  </a:moveTo>
                  <a:lnTo>
                    <a:pt x="353" y="176"/>
                  </a:lnTo>
                  <a:moveTo>
                    <a:pt x="705" y="88"/>
                  </a:moveTo>
                  <a:lnTo>
                    <a:pt x="353" y="8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322084" name="Freeform 100"/>
            <p:cNvSpPr>
              <a:spLocks noChangeAspect="1"/>
            </p:cNvSpPr>
            <p:nvPr/>
          </p:nvSpPr>
          <p:spPr bwMode="auto">
            <a:xfrm>
              <a:off x="1488" y="3551"/>
              <a:ext cx="457" cy="352"/>
            </a:xfrm>
            <a:custGeom>
              <a:avLst/>
              <a:gdLst/>
              <a:ahLst/>
              <a:cxnLst>
                <a:cxn ang="0">
                  <a:pos x="592" y="228"/>
                </a:cxn>
                <a:cxn ang="0">
                  <a:pos x="178" y="455"/>
                </a:cxn>
                <a:cxn ang="0">
                  <a:pos x="178" y="455"/>
                </a:cxn>
                <a:cxn ang="0">
                  <a:pos x="0" y="45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78" y="0"/>
                </a:cxn>
                <a:cxn ang="0">
                  <a:pos x="592" y="228"/>
                </a:cxn>
              </a:cxnLst>
              <a:rect l="0" t="0" r="r" b="b"/>
              <a:pathLst>
                <a:path w="592" h="455">
                  <a:moveTo>
                    <a:pt x="592" y="228"/>
                  </a:moveTo>
                  <a:cubicBezTo>
                    <a:pt x="521" y="340"/>
                    <a:pt x="367" y="425"/>
                    <a:pt x="178" y="455"/>
                  </a:cubicBezTo>
                  <a:lnTo>
                    <a:pt x="178" y="455"/>
                  </a:lnTo>
                  <a:lnTo>
                    <a:pt x="0" y="455"/>
                  </a:lnTo>
                  <a:cubicBezTo>
                    <a:pt x="110" y="311"/>
                    <a:pt x="110" y="144"/>
                    <a:pt x="0" y="0"/>
                  </a:cubicBezTo>
                  <a:lnTo>
                    <a:pt x="0" y="0"/>
                  </a:lnTo>
                  <a:lnTo>
                    <a:pt x="178" y="0"/>
                  </a:lnTo>
                  <a:cubicBezTo>
                    <a:pt x="368" y="30"/>
                    <a:pt x="523" y="115"/>
                    <a:pt x="592" y="228"/>
                  </a:cubicBezTo>
                  <a:close/>
                </a:path>
              </a:pathLst>
            </a:custGeom>
            <a:solidFill>
              <a:srgbClr val="008000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322085" name="Freeform 101"/>
            <p:cNvSpPr>
              <a:spLocks noChangeAspect="1"/>
            </p:cNvSpPr>
            <p:nvPr/>
          </p:nvSpPr>
          <p:spPr bwMode="auto">
            <a:xfrm>
              <a:off x="1488" y="3551"/>
              <a:ext cx="457" cy="352"/>
            </a:xfrm>
            <a:custGeom>
              <a:avLst/>
              <a:gdLst/>
              <a:ahLst/>
              <a:cxnLst>
                <a:cxn ang="0">
                  <a:pos x="592" y="228"/>
                </a:cxn>
                <a:cxn ang="0">
                  <a:pos x="178" y="455"/>
                </a:cxn>
                <a:cxn ang="0">
                  <a:pos x="178" y="455"/>
                </a:cxn>
                <a:cxn ang="0">
                  <a:pos x="0" y="45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78" y="0"/>
                </a:cxn>
                <a:cxn ang="0">
                  <a:pos x="592" y="228"/>
                </a:cxn>
              </a:cxnLst>
              <a:rect l="0" t="0" r="r" b="b"/>
              <a:pathLst>
                <a:path w="592" h="455">
                  <a:moveTo>
                    <a:pt x="592" y="228"/>
                  </a:moveTo>
                  <a:cubicBezTo>
                    <a:pt x="521" y="340"/>
                    <a:pt x="367" y="425"/>
                    <a:pt x="178" y="455"/>
                  </a:cubicBezTo>
                  <a:lnTo>
                    <a:pt x="178" y="455"/>
                  </a:lnTo>
                  <a:lnTo>
                    <a:pt x="0" y="455"/>
                  </a:lnTo>
                  <a:cubicBezTo>
                    <a:pt x="110" y="311"/>
                    <a:pt x="110" y="144"/>
                    <a:pt x="0" y="0"/>
                  </a:cubicBezTo>
                  <a:lnTo>
                    <a:pt x="0" y="0"/>
                  </a:lnTo>
                  <a:lnTo>
                    <a:pt x="178" y="0"/>
                  </a:lnTo>
                  <a:cubicBezTo>
                    <a:pt x="368" y="30"/>
                    <a:pt x="523" y="115"/>
                    <a:pt x="592" y="228"/>
                  </a:cubicBezTo>
                  <a:close/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322086" name="Freeform 102"/>
            <p:cNvSpPr>
              <a:spLocks noChangeAspect="1"/>
            </p:cNvSpPr>
            <p:nvPr/>
          </p:nvSpPr>
          <p:spPr bwMode="auto">
            <a:xfrm>
              <a:off x="1488" y="3551"/>
              <a:ext cx="457" cy="352"/>
            </a:xfrm>
            <a:custGeom>
              <a:avLst/>
              <a:gdLst/>
              <a:ahLst/>
              <a:cxnLst>
                <a:cxn ang="0">
                  <a:pos x="365" y="455"/>
                </a:cxn>
                <a:cxn ang="0">
                  <a:pos x="0" y="455"/>
                </a:cxn>
                <a:cxn ang="0">
                  <a:pos x="0" y="0"/>
                </a:cxn>
                <a:cxn ang="0">
                  <a:pos x="365" y="0"/>
                </a:cxn>
                <a:cxn ang="0">
                  <a:pos x="592" y="228"/>
                </a:cxn>
                <a:cxn ang="0">
                  <a:pos x="365" y="455"/>
                </a:cxn>
                <a:cxn ang="0">
                  <a:pos x="365" y="455"/>
                </a:cxn>
              </a:cxnLst>
              <a:rect l="0" t="0" r="r" b="b"/>
              <a:pathLst>
                <a:path w="592" h="455">
                  <a:moveTo>
                    <a:pt x="365" y="455"/>
                  </a:moveTo>
                  <a:lnTo>
                    <a:pt x="0" y="455"/>
                  </a:lnTo>
                  <a:lnTo>
                    <a:pt x="0" y="0"/>
                  </a:lnTo>
                  <a:lnTo>
                    <a:pt x="365" y="0"/>
                  </a:lnTo>
                  <a:cubicBezTo>
                    <a:pt x="490" y="0"/>
                    <a:pt x="592" y="102"/>
                    <a:pt x="592" y="228"/>
                  </a:cubicBezTo>
                  <a:cubicBezTo>
                    <a:pt x="592" y="354"/>
                    <a:pt x="490" y="455"/>
                    <a:pt x="365" y="455"/>
                  </a:cubicBezTo>
                  <a:cubicBezTo>
                    <a:pt x="365" y="455"/>
                    <a:pt x="365" y="455"/>
                    <a:pt x="365" y="455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>
                    <a:gamma/>
                    <a:tint val="43922"/>
                    <a:invGamma/>
                  </a:srgbClr>
                </a:gs>
                <a:gs pos="100000">
                  <a:srgbClr val="008000"/>
                </a:gs>
              </a:gsLst>
              <a:path path="rect">
                <a:fillToRect l="50000" t="50000" r="50000" b="50000"/>
              </a:path>
            </a:gra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322087" name="Freeform 103"/>
            <p:cNvSpPr>
              <a:spLocks noChangeAspect="1"/>
            </p:cNvSpPr>
            <p:nvPr/>
          </p:nvSpPr>
          <p:spPr bwMode="auto">
            <a:xfrm>
              <a:off x="1488" y="3551"/>
              <a:ext cx="457" cy="352"/>
            </a:xfrm>
            <a:custGeom>
              <a:avLst/>
              <a:gdLst/>
              <a:ahLst/>
              <a:cxnLst>
                <a:cxn ang="0">
                  <a:pos x="365" y="455"/>
                </a:cxn>
                <a:cxn ang="0">
                  <a:pos x="0" y="455"/>
                </a:cxn>
                <a:cxn ang="0">
                  <a:pos x="0" y="0"/>
                </a:cxn>
                <a:cxn ang="0">
                  <a:pos x="365" y="0"/>
                </a:cxn>
                <a:cxn ang="0">
                  <a:pos x="592" y="228"/>
                </a:cxn>
                <a:cxn ang="0">
                  <a:pos x="365" y="455"/>
                </a:cxn>
                <a:cxn ang="0">
                  <a:pos x="365" y="455"/>
                </a:cxn>
              </a:cxnLst>
              <a:rect l="0" t="0" r="r" b="b"/>
              <a:pathLst>
                <a:path w="592" h="455">
                  <a:moveTo>
                    <a:pt x="365" y="455"/>
                  </a:moveTo>
                  <a:lnTo>
                    <a:pt x="0" y="455"/>
                  </a:lnTo>
                  <a:lnTo>
                    <a:pt x="0" y="0"/>
                  </a:lnTo>
                  <a:lnTo>
                    <a:pt x="365" y="0"/>
                  </a:lnTo>
                  <a:cubicBezTo>
                    <a:pt x="490" y="0"/>
                    <a:pt x="592" y="102"/>
                    <a:pt x="592" y="228"/>
                  </a:cubicBezTo>
                  <a:cubicBezTo>
                    <a:pt x="592" y="354"/>
                    <a:pt x="490" y="455"/>
                    <a:pt x="365" y="455"/>
                  </a:cubicBezTo>
                  <a:cubicBezTo>
                    <a:pt x="365" y="455"/>
                    <a:pt x="365" y="455"/>
                    <a:pt x="365" y="455"/>
                  </a:cubicBezTo>
                  <a:close/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322088" name="Freeform 104"/>
            <p:cNvSpPr>
              <a:spLocks noChangeAspect="1"/>
            </p:cNvSpPr>
            <p:nvPr/>
          </p:nvSpPr>
          <p:spPr bwMode="auto">
            <a:xfrm>
              <a:off x="1163" y="3454"/>
              <a:ext cx="200" cy="187"/>
            </a:xfrm>
            <a:custGeom>
              <a:avLst/>
              <a:gdLst/>
              <a:ahLst/>
              <a:cxnLst>
                <a:cxn ang="0">
                  <a:pos x="201" y="187"/>
                </a:cxn>
                <a:cxn ang="0">
                  <a:pos x="0" y="0"/>
                </a:cxn>
              </a:cxnLst>
              <a:rect l="0" t="0" r="r" b="b"/>
              <a:pathLst>
                <a:path w="201" h="187">
                  <a:moveTo>
                    <a:pt x="201" y="187"/>
                  </a:moveTo>
                  <a:cubicBezTo>
                    <a:pt x="126" y="187"/>
                    <a:pt x="126" y="0"/>
                    <a:pt x="0" y="0"/>
                  </a:cubicBez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322089" name="Freeform 105"/>
            <p:cNvSpPr>
              <a:spLocks noChangeAspect="1"/>
            </p:cNvSpPr>
            <p:nvPr/>
          </p:nvSpPr>
          <p:spPr bwMode="auto">
            <a:xfrm>
              <a:off x="1163" y="3816"/>
              <a:ext cx="200" cy="177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0" y="176"/>
                </a:cxn>
              </a:cxnLst>
              <a:rect l="0" t="0" r="r" b="b"/>
              <a:pathLst>
                <a:path w="201" h="176">
                  <a:moveTo>
                    <a:pt x="201" y="0"/>
                  </a:moveTo>
                  <a:cubicBezTo>
                    <a:pt x="126" y="0"/>
                    <a:pt x="126" y="176"/>
                    <a:pt x="0" y="176"/>
                  </a:cubicBez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</p:sldLayoutIdLst>
  <p:transition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EB46ADC-F0A3-4BC7-A441-4C1A1555F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E5BF017-9DB9-45AB-93D0-912444406D16}" type="datetimeFigureOut">
              <a:rPr lang="en-US"/>
              <a:pPr>
                <a:defRPr/>
              </a:pPr>
              <a:t>7/9/2011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2820A35-111F-4B5A-AC97-4ECA047E8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Rectangle 15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kern="12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DejaVu Sans" charset="0"/>
              </a:rPr>
              <a:t>Digital </a:t>
            </a:r>
            <a:r>
              <a:rPr lang="en-US" sz="36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DejaVu Sans" charset="0"/>
              </a:rPr>
              <a:t>Signal </a:t>
            </a:r>
            <a:r>
              <a:rPr lang="en-US" sz="3600" b="1" kern="12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DejaVu Sans" charset="0"/>
              </a:rPr>
              <a:t>Processing </a:t>
            </a:r>
            <a:r>
              <a:rPr lang="en-US" sz="3600" b="1" kern="12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DejaVu Sans" charset="0"/>
              </a:rPr>
              <a:t/>
            </a:r>
            <a:br>
              <a:rPr lang="en-US" sz="3600" b="1" kern="12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DejaVu Sans" charset="0"/>
              </a:rPr>
            </a:br>
            <a:r>
              <a:rPr lang="en-US" sz="3600" b="1" kern="12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DejaVu Sans" charset="0"/>
              </a:rPr>
              <a:t>with </a:t>
            </a:r>
            <a:r>
              <a:rPr lang="en-US" sz="3600" b="1" kern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DejaVu Sans" charset="0"/>
              </a:rPr>
              <a:t>Biomolecular</a:t>
            </a:r>
            <a:r>
              <a:rPr lang="en-US" sz="36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DejaVu Sans" charset="0"/>
              </a:rPr>
              <a:t> Reactions</a:t>
            </a:r>
          </a:p>
        </p:txBody>
      </p:sp>
      <p:grpSp>
        <p:nvGrpSpPr>
          <p:cNvPr id="19460" name="Group 16"/>
          <p:cNvGrpSpPr>
            <a:grpSpLocks/>
          </p:cNvGrpSpPr>
          <p:nvPr/>
        </p:nvGrpSpPr>
        <p:grpSpPr bwMode="auto">
          <a:xfrm>
            <a:off x="11113" y="1882914"/>
            <a:ext cx="9132887" cy="152400"/>
            <a:chOff x="3" y="1092"/>
            <a:chExt cx="5753" cy="96"/>
          </a:xfrm>
        </p:grpSpPr>
        <p:sp>
          <p:nvSpPr>
            <p:cNvPr id="19505" name="Rectangle 17"/>
            <p:cNvSpPr>
              <a:spLocks noChangeArrowheads="1"/>
            </p:cNvSpPr>
            <p:nvPr/>
          </p:nvSpPr>
          <p:spPr bwMode="auto">
            <a:xfrm>
              <a:off x="3" y="1092"/>
              <a:ext cx="5753" cy="47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336600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i="0">
                <a:latin typeface="Arial" pitchFamily="34" charset="0"/>
              </a:endParaRPr>
            </a:p>
          </p:txBody>
        </p:sp>
        <p:sp>
          <p:nvSpPr>
            <p:cNvPr id="19506" name="Rectangle 18"/>
            <p:cNvSpPr>
              <a:spLocks noChangeArrowheads="1"/>
            </p:cNvSpPr>
            <p:nvPr/>
          </p:nvSpPr>
          <p:spPr bwMode="auto">
            <a:xfrm>
              <a:off x="3" y="1164"/>
              <a:ext cx="5753" cy="24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336600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i="0">
                <a:latin typeface="Arial" pitchFamily="34" charset="0"/>
              </a:endParaRPr>
            </a:p>
          </p:txBody>
        </p:sp>
      </p:grpSp>
      <p:sp>
        <p:nvSpPr>
          <p:cNvPr id="19461" name="Text Box 19"/>
          <p:cNvSpPr txBox="1">
            <a:spLocks noChangeArrowheads="1"/>
          </p:cNvSpPr>
          <p:nvPr/>
        </p:nvSpPr>
        <p:spPr bwMode="auto">
          <a:xfrm>
            <a:off x="0" y="2095639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i="0" dirty="0" err="1" smtClean="0">
                <a:solidFill>
                  <a:srgbClr val="000000"/>
                </a:solidFill>
                <a:latin typeface="Arial" pitchFamily="34" charset="0"/>
              </a:rPr>
              <a:t>Hua</a:t>
            </a:r>
            <a:r>
              <a:rPr lang="en-US" sz="2400" i="0" dirty="0" smtClean="0">
                <a:solidFill>
                  <a:srgbClr val="000000"/>
                </a:solidFill>
                <a:latin typeface="Arial" pitchFamily="34" charset="0"/>
              </a:rPr>
              <a:t> Jiang, Aleksandra </a:t>
            </a:r>
            <a:r>
              <a:rPr lang="en-US" sz="2400" i="0" dirty="0" err="1" smtClean="0">
                <a:solidFill>
                  <a:srgbClr val="000000"/>
                </a:solidFill>
                <a:latin typeface="Arial" pitchFamily="34" charset="0"/>
              </a:rPr>
              <a:t>Kharam</a:t>
            </a:r>
            <a:r>
              <a:rPr lang="en-US" sz="2400" i="0" dirty="0" smtClean="0">
                <a:solidFill>
                  <a:srgbClr val="000000"/>
                </a:solidFill>
                <a:latin typeface="Arial" pitchFamily="34" charset="0"/>
              </a:rPr>
              <a:t>, Marc Riedel, and </a:t>
            </a:r>
            <a:r>
              <a:rPr lang="en-US" sz="2400" i="0" dirty="0" err="1" smtClean="0">
                <a:solidFill>
                  <a:srgbClr val="000000"/>
                </a:solidFill>
                <a:latin typeface="Arial" pitchFamily="34" charset="0"/>
              </a:rPr>
              <a:t>Keshab</a:t>
            </a:r>
            <a:r>
              <a:rPr lang="en-US" sz="2400" i="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latin typeface="Arial" pitchFamily="34" charset="0"/>
              </a:rPr>
              <a:t>Parhi</a:t>
            </a:r>
            <a:endParaRPr lang="en-US" sz="2400" i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62" name="Text Box 20"/>
          <p:cNvSpPr txBox="1">
            <a:spLocks noChangeArrowheads="1"/>
          </p:cNvSpPr>
          <p:nvPr/>
        </p:nvSpPr>
        <p:spPr bwMode="auto">
          <a:xfrm>
            <a:off x="0" y="264491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336600"/>
                </a:solidFill>
                <a:latin typeface="Arial" pitchFamily="34" charset="0"/>
              </a:rPr>
              <a:t>Electrical </a:t>
            </a:r>
            <a:r>
              <a:rPr lang="en-US" sz="2000" dirty="0">
                <a:solidFill>
                  <a:srgbClr val="336600"/>
                </a:solidFill>
                <a:latin typeface="Arial" pitchFamily="34" charset="0"/>
              </a:rPr>
              <a:t>and Computer Engineering </a:t>
            </a:r>
            <a:br>
              <a:rPr lang="en-US" sz="2000" dirty="0">
                <a:solidFill>
                  <a:srgbClr val="336600"/>
                </a:solidFill>
                <a:latin typeface="Arial" pitchFamily="34" charset="0"/>
              </a:rPr>
            </a:br>
            <a:r>
              <a:rPr lang="en-US" sz="2000" dirty="0" smtClean="0">
                <a:solidFill>
                  <a:srgbClr val="336600"/>
                </a:solidFill>
                <a:latin typeface="Arial" pitchFamily="34" charset="0"/>
              </a:rPr>
              <a:t>University </a:t>
            </a:r>
            <a:r>
              <a:rPr lang="en-US" sz="2000" dirty="0">
                <a:solidFill>
                  <a:srgbClr val="336600"/>
                </a:solidFill>
                <a:latin typeface="Arial" pitchFamily="34" charset="0"/>
              </a:rPr>
              <a:t>of Minnesota</a:t>
            </a:r>
          </a:p>
        </p:txBody>
      </p:sp>
      <p:grpSp>
        <p:nvGrpSpPr>
          <p:cNvPr id="19463" name="Group 69"/>
          <p:cNvGrpSpPr>
            <a:grpSpLocks/>
          </p:cNvGrpSpPr>
          <p:nvPr/>
        </p:nvGrpSpPr>
        <p:grpSpPr bwMode="auto">
          <a:xfrm>
            <a:off x="228600" y="4224338"/>
            <a:ext cx="2957513" cy="1338262"/>
            <a:chOff x="2570163" y="4572000"/>
            <a:chExt cx="4135437" cy="1871663"/>
          </a:xfrm>
        </p:grpSpPr>
        <p:sp>
          <p:nvSpPr>
            <p:cNvPr id="19466" name="Oval 127"/>
            <p:cNvSpPr>
              <a:spLocks noChangeArrowheads="1"/>
            </p:cNvSpPr>
            <p:nvPr/>
          </p:nvSpPr>
          <p:spPr bwMode="auto">
            <a:xfrm>
              <a:off x="3114675" y="5362575"/>
              <a:ext cx="163513" cy="161925"/>
            </a:xfrm>
            <a:prstGeom prst="ellipse">
              <a:avLst/>
            </a:prstGeom>
            <a:solidFill>
              <a:srgbClr val="0066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Oval 128"/>
            <p:cNvSpPr>
              <a:spLocks noChangeArrowheads="1"/>
            </p:cNvSpPr>
            <p:nvPr/>
          </p:nvSpPr>
          <p:spPr bwMode="auto">
            <a:xfrm>
              <a:off x="3114675" y="5362575"/>
              <a:ext cx="163513" cy="161925"/>
            </a:xfrm>
            <a:prstGeom prst="ellips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Line 129"/>
            <p:cNvSpPr>
              <a:spLocks noChangeShapeType="1"/>
            </p:cNvSpPr>
            <p:nvPr/>
          </p:nvSpPr>
          <p:spPr bwMode="auto">
            <a:xfrm>
              <a:off x="3278188" y="5443538"/>
              <a:ext cx="527050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Freeform 130"/>
            <p:cNvSpPr>
              <a:spLocks/>
            </p:cNvSpPr>
            <p:nvPr/>
          </p:nvSpPr>
          <p:spPr bwMode="auto">
            <a:xfrm>
              <a:off x="3792538" y="5391150"/>
              <a:ext cx="157162" cy="104775"/>
            </a:xfrm>
            <a:custGeom>
              <a:avLst/>
              <a:gdLst>
                <a:gd name="T0" fmla="*/ 0 w 99"/>
                <a:gd name="T1" fmla="*/ 0 h 66"/>
                <a:gd name="T2" fmla="*/ 2147483647 w 99"/>
                <a:gd name="T3" fmla="*/ 2147483647 h 66"/>
                <a:gd name="T4" fmla="*/ 0 w 99"/>
                <a:gd name="T5" fmla="*/ 2147483647 h 66"/>
                <a:gd name="T6" fmla="*/ 0 w 99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66"/>
                <a:gd name="T14" fmla="*/ 99 w 99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66">
                  <a:moveTo>
                    <a:pt x="0" y="0"/>
                  </a:moveTo>
                  <a:lnTo>
                    <a:pt x="99" y="33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Oval 131"/>
            <p:cNvSpPr>
              <a:spLocks noChangeArrowheads="1"/>
            </p:cNvSpPr>
            <p:nvPr/>
          </p:nvSpPr>
          <p:spPr bwMode="auto">
            <a:xfrm>
              <a:off x="3949700" y="5362575"/>
              <a:ext cx="161925" cy="161925"/>
            </a:xfrm>
            <a:prstGeom prst="ellipse">
              <a:avLst/>
            </a:prstGeom>
            <a:solidFill>
              <a:srgbClr val="0066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Oval 132"/>
            <p:cNvSpPr>
              <a:spLocks noChangeArrowheads="1"/>
            </p:cNvSpPr>
            <p:nvPr/>
          </p:nvSpPr>
          <p:spPr bwMode="auto">
            <a:xfrm>
              <a:off x="3949700" y="5362575"/>
              <a:ext cx="161925" cy="161925"/>
            </a:xfrm>
            <a:prstGeom prst="ellips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Oval 133"/>
            <p:cNvSpPr>
              <a:spLocks noChangeArrowheads="1"/>
            </p:cNvSpPr>
            <p:nvPr/>
          </p:nvSpPr>
          <p:spPr bwMode="auto">
            <a:xfrm>
              <a:off x="4783138" y="5362575"/>
              <a:ext cx="163512" cy="161925"/>
            </a:xfrm>
            <a:prstGeom prst="ellipse">
              <a:avLst/>
            </a:prstGeom>
            <a:solidFill>
              <a:srgbClr val="0066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Oval 134"/>
            <p:cNvSpPr>
              <a:spLocks noChangeArrowheads="1"/>
            </p:cNvSpPr>
            <p:nvPr/>
          </p:nvSpPr>
          <p:spPr bwMode="auto">
            <a:xfrm>
              <a:off x="4783138" y="5362575"/>
              <a:ext cx="163512" cy="161925"/>
            </a:xfrm>
            <a:prstGeom prst="ellips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Oval 135"/>
            <p:cNvSpPr>
              <a:spLocks noChangeArrowheads="1"/>
            </p:cNvSpPr>
            <p:nvPr/>
          </p:nvSpPr>
          <p:spPr bwMode="auto">
            <a:xfrm>
              <a:off x="5616575" y="5362575"/>
              <a:ext cx="163513" cy="161925"/>
            </a:xfrm>
            <a:prstGeom prst="ellipse">
              <a:avLst/>
            </a:prstGeom>
            <a:solidFill>
              <a:srgbClr val="0066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Oval 136"/>
            <p:cNvSpPr>
              <a:spLocks noChangeArrowheads="1"/>
            </p:cNvSpPr>
            <p:nvPr/>
          </p:nvSpPr>
          <p:spPr bwMode="auto">
            <a:xfrm>
              <a:off x="5616575" y="5362575"/>
              <a:ext cx="163513" cy="161925"/>
            </a:xfrm>
            <a:prstGeom prst="ellips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Line 137"/>
            <p:cNvSpPr>
              <a:spLocks noChangeShapeType="1"/>
            </p:cNvSpPr>
            <p:nvPr/>
          </p:nvSpPr>
          <p:spPr bwMode="auto">
            <a:xfrm>
              <a:off x="4111625" y="5443538"/>
              <a:ext cx="528638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Freeform 138"/>
            <p:cNvSpPr>
              <a:spLocks/>
            </p:cNvSpPr>
            <p:nvPr/>
          </p:nvSpPr>
          <p:spPr bwMode="auto">
            <a:xfrm>
              <a:off x="4625975" y="5391150"/>
              <a:ext cx="157163" cy="104775"/>
            </a:xfrm>
            <a:custGeom>
              <a:avLst/>
              <a:gdLst>
                <a:gd name="T0" fmla="*/ 0 w 99"/>
                <a:gd name="T1" fmla="*/ 0 h 66"/>
                <a:gd name="T2" fmla="*/ 2147483647 w 99"/>
                <a:gd name="T3" fmla="*/ 2147483647 h 66"/>
                <a:gd name="T4" fmla="*/ 0 w 99"/>
                <a:gd name="T5" fmla="*/ 2147483647 h 66"/>
                <a:gd name="T6" fmla="*/ 0 w 99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66"/>
                <a:gd name="T14" fmla="*/ 99 w 99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66">
                  <a:moveTo>
                    <a:pt x="0" y="0"/>
                  </a:moveTo>
                  <a:lnTo>
                    <a:pt x="99" y="33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Line 139"/>
            <p:cNvSpPr>
              <a:spLocks noChangeShapeType="1"/>
            </p:cNvSpPr>
            <p:nvPr/>
          </p:nvSpPr>
          <p:spPr bwMode="auto">
            <a:xfrm>
              <a:off x="4946650" y="5443538"/>
              <a:ext cx="527050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Freeform 140"/>
            <p:cNvSpPr>
              <a:spLocks/>
            </p:cNvSpPr>
            <p:nvPr/>
          </p:nvSpPr>
          <p:spPr bwMode="auto">
            <a:xfrm>
              <a:off x="5461000" y="5391150"/>
              <a:ext cx="155575" cy="104775"/>
            </a:xfrm>
            <a:custGeom>
              <a:avLst/>
              <a:gdLst>
                <a:gd name="T0" fmla="*/ 0 w 98"/>
                <a:gd name="T1" fmla="*/ 0 h 66"/>
                <a:gd name="T2" fmla="*/ 2147483647 w 98"/>
                <a:gd name="T3" fmla="*/ 2147483647 h 66"/>
                <a:gd name="T4" fmla="*/ 0 w 98"/>
                <a:gd name="T5" fmla="*/ 2147483647 h 66"/>
                <a:gd name="T6" fmla="*/ 0 w 98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8"/>
                <a:gd name="T13" fmla="*/ 0 h 66"/>
                <a:gd name="T14" fmla="*/ 98 w 98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8" h="66">
                  <a:moveTo>
                    <a:pt x="0" y="0"/>
                  </a:moveTo>
                  <a:lnTo>
                    <a:pt x="98" y="33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Freeform 141"/>
            <p:cNvSpPr>
              <a:spLocks/>
            </p:cNvSpPr>
            <p:nvPr/>
          </p:nvSpPr>
          <p:spPr bwMode="auto">
            <a:xfrm>
              <a:off x="2787650" y="4572000"/>
              <a:ext cx="3646488" cy="871538"/>
            </a:xfrm>
            <a:custGeom>
              <a:avLst/>
              <a:gdLst>
                <a:gd name="T0" fmla="*/ 2147483647 w 2723"/>
                <a:gd name="T1" fmla="*/ 2147483647 h 651"/>
                <a:gd name="T2" fmla="*/ 2147483647 w 2723"/>
                <a:gd name="T3" fmla="*/ 2147483647 h 651"/>
                <a:gd name="T4" fmla="*/ 2147483647 w 2723"/>
                <a:gd name="T5" fmla="*/ 2147483647 h 651"/>
                <a:gd name="T6" fmla="*/ 2147483647 w 2723"/>
                <a:gd name="T7" fmla="*/ 2147483647 h 651"/>
                <a:gd name="T8" fmla="*/ 2147483647 w 2723"/>
                <a:gd name="T9" fmla="*/ 2147483647 h 651"/>
                <a:gd name="T10" fmla="*/ 2147483647 w 2723"/>
                <a:gd name="T11" fmla="*/ 2147483647 h 651"/>
                <a:gd name="T12" fmla="*/ 2147483647 w 2723"/>
                <a:gd name="T13" fmla="*/ 0 h 651"/>
                <a:gd name="T14" fmla="*/ 2147483647 w 2723"/>
                <a:gd name="T15" fmla="*/ 0 h 651"/>
                <a:gd name="T16" fmla="*/ 2147483647 w 2723"/>
                <a:gd name="T17" fmla="*/ 0 h 651"/>
                <a:gd name="T18" fmla="*/ 0 w 2723"/>
                <a:gd name="T19" fmla="*/ 2147483647 h 651"/>
                <a:gd name="T20" fmla="*/ 0 w 2723"/>
                <a:gd name="T21" fmla="*/ 2147483647 h 651"/>
                <a:gd name="T22" fmla="*/ 0 w 2723"/>
                <a:gd name="T23" fmla="*/ 2147483647 h 651"/>
                <a:gd name="T24" fmla="*/ 2147483647 w 2723"/>
                <a:gd name="T25" fmla="*/ 2147483647 h 651"/>
                <a:gd name="T26" fmla="*/ 2147483647 w 2723"/>
                <a:gd name="T27" fmla="*/ 2147483647 h 651"/>
                <a:gd name="T28" fmla="*/ 2147483647 w 2723"/>
                <a:gd name="T29" fmla="*/ 2147483647 h 6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23"/>
                <a:gd name="T46" fmla="*/ 0 h 651"/>
                <a:gd name="T47" fmla="*/ 2723 w 2723"/>
                <a:gd name="T48" fmla="*/ 651 h 6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23" h="651">
                  <a:moveTo>
                    <a:pt x="2235" y="651"/>
                  </a:moveTo>
                  <a:lnTo>
                    <a:pt x="2479" y="651"/>
                  </a:lnTo>
                  <a:cubicBezTo>
                    <a:pt x="2614" y="651"/>
                    <a:pt x="2723" y="541"/>
                    <a:pt x="2723" y="407"/>
                  </a:cubicBezTo>
                  <a:cubicBezTo>
                    <a:pt x="2723" y="407"/>
                    <a:pt x="2723" y="407"/>
                    <a:pt x="2723" y="407"/>
                  </a:cubicBezTo>
                  <a:lnTo>
                    <a:pt x="2723" y="325"/>
                  </a:lnTo>
                  <a:cubicBezTo>
                    <a:pt x="2723" y="146"/>
                    <a:pt x="2577" y="0"/>
                    <a:pt x="2398" y="0"/>
                  </a:cubicBezTo>
                  <a:lnTo>
                    <a:pt x="325" y="0"/>
                  </a:lnTo>
                  <a:cubicBezTo>
                    <a:pt x="145" y="0"/>
                    <a:pt x="0" y="146"/>
                    <a:pt x="0" y="325"/>
                  </a:cubicBezTo>
                  <a:lnTo>
                    <a:pt x="0" y="529"/>
                  </a:lnTo>
                  <a:cubicBezTo>
                    <a:pt x="0" y="596"/>
                    <a:pt x="54" y="651"/>
                    <a:pt x="122" y="651"/>
                  </a:cubicBezTo>
                  <a:lnTo>
                    <a:pt x="136" y="651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Freeform 142"/>
            <p:cNvSpPr>
              <a:spLocks/>
            </p:cNvSpPr>
            <p:nvPr/>
          </p:nvSpPr>
          <p:spPr bwMode="auto">
            <a:xfrm>
              <a:off x="2957513" y="5391150"/>
              <a:ext cx="157162" cy="104775"/>
            </a:xfrm>
            <a:custGeom>
              <a:avLst/>
              <a:gdLst>
                <a:gd name="T0" fmla="*/ 0 w 99"/>
                <a:gd name="T1" fmla="*/ 0 h 66"/>
                <a:gd name="T2" fmla="*/ 2147483647 w 99"/>
                <a:gd name="T3" fmla="*/ 2147483647 h 66"/>
                <a:gd name="T4" fmla="*/ 0 w 99"/>
                <a:gd name="T5" fmla="*/ 2147483647 h 66"/>
                <a:gd name="T6" fmla="*/ 0 w 99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66"/>
                <a:gd name="T14" fmla="*/ 99 w 99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66">
                  <a:moveTo>
                    <a:pt x="0" y="0"/>
                  </a:moveTo>
                  <a:lnTo>
                    <a:pt x="99" y="33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Freeform 143"/>
            <p:cNvSpPr>
              <a:spLocks/>
            </p:cNvSpPr>
            <p:nvPr/>
          </p:nvSpPr>
          <p:spPr bwMode="auto">
            <a:xfrm>
              <a:off x="4111625" y="5443538"/>
              <a:ext cx="484188" cy="406400"/>
            </a:xfrm>
            <a:custGeom>
              <a:avLst/>
              <a:gdLst>
                <a:gd name="T0" fmla="*/ 0 w 305"/>
                <a:gd name="T1" fmla="*/ 0 h 256"/>
                <a:gd name="T2" fmla="*/ 2147483647 w 305"/>
                <a:gd name="T3" fmla="*/ 2147483647 h 256"/>
                <a:gd name="T4" fmla="*/ 0 60000 65536"/>
                <a:gd name="T5" fmla="*/ 0 60000 65536"/>
                <a:gd name="T6" fmla="*/ 0 w 305"/>
                <a:gd name="T7" fmla="*/ 0 h 256"/>
                <a:gd name="T8" fmla="*/ 305 w 305"/>
                <a:gd name="T9" fmla="*/ 256 h 2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5" h="256">
                  <a:moveTo>
                    <a:pt x="0" y="0"/>
                  </a:moveTo>
                  <a:cubicBezTo>
                    <a:pt x="111" y="0"/>
                    <a:pt x="248" y="144"/>
                    <a:pt x="305" y="256"/>
                  </a:cubicBezTo>
                </a:path>
              </a:pathLst>
            </a:cu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Freeform 144"/>
            <p:cNvSpPr>
              <a:spLocks/>
            </p:cNvSpPr>
            <p:nvPr/>
          </p:nvSpPr>
          <p:spPr bwMode="auto">
            <a:xfrm>
              <a:off x="4541838" y="5822950"/>
              <a:ext cx="100012" cy="165100"/>
            </a:xfrm>
            <a:custGeom>
              <a:avLst/>
              <a:gdLst>
                <a:gd name="T0" fmla="*/ 2147483647 w 63"/>
                <a:gd name="T1" fmla="*/ 0 h 104"/>
                <a:gd name="T2" fmla="*/ 2147483647 w 63"/>
                <a:gd name="T3" fmla="*/ 2147483647 h 104"/>
                <a:gd name="T4" fmla="*/ 0 w 63"/>
                <a:gd name="T5" fmla="*/ 2147483647 h 104"/>
                <a:gd name="T6" fmla="*/ 2147483647 w 63"/>
                <a:gd name="T7" fmla="*/ 0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104"/>
                <a:gd name="T14" fmla="*/ 63 w 63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104">
                  <a:moveTo>
                    <a:pt x="63" y="0"/>
                  </a:moveTo>
                  <a:lnTo>
                    <a:pt x="61" y="104"/>
                  </a:lnTo>
                  <a:lnTo>
                    <a:pt x="0" y="1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Oval 145"/>
            <p:cNvSpPr>
              <a:spLocks noChangeArrowheads="1"/>
            </p:cNvSpPr>
            <p:nvPr/>
          </p:nvSpPr>
          <p:spPr bwMode="auto">
            <a:xfrm>
              <a:off x="4556125" y="5988050"/>
              <a:ext cx="163513" cy="163513"/>
            </a:xfrm>
            <a:prstGeom prst="ellipse">
              <a:avLst/>
            </a:prstGeom>
            <a:solidFill>
              <a:srgbClr val="0066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Oval 146"/>
            <p:cNvSpPr>
              <a:spLocks noChangeArrowheads="1"/>
            </p:cNvSpPr>
            <p:nvPr/>
          </p:nvSpPr>
          <p:spPr bwMode="auto">
            <a:xfrm>
              <a:off x="4556125" y="5988050"/>
              <a:ext cx="163513" cy="163513"/>
            </a:xfrm>
            <a:prstGeom prst="ellipse">
              <a:avLst/>
            </a:prstGeom>
            <a:solidFill>
              <a:srgbClr val="FF0000"/>
            </a:solidFill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Freeform 147"/>
            <p:cNvSpPr>
              <a:spLocks/>
            </p:cNvSpPr>
            <p:nvPr/>
          </p:nvSpPr>
          <p:spPr bwMode="auto">
            <a:xfrm>
              <a:off x="4946650" y="4984750"/>
              <a:ext cx="457200" cy="463550"/>
            </a:xfrm>
            <a:custGeom>
              <a:avLst/>
              <a:gdLst>
                <a:gd name="T0" fmla="*/ 0 w 288"/>
                <a:gd name="T1" fmla="*/ 2147483647 h 292"/>
                <a:gd name="T2" fmla="*/ 2147483647 w 288"/>
                <a:gd name="T3" fmla="*/ 2147483647 h 292"/>
                <a:gd name="T4" fmla="*/ 2147483647 w 288"/>
                <a:gd name="T5" fmla="*/ 0 h 292"/>
                <a:gd name="T6" fmla="*/ 0 60000 65536"/>
                <a:gd name="T7" fmla="*/ 0 60000 65536"/>
                <a:gd name="T8" fmla="*/ 0 60000 65536"/>
                <a:gd name="T9" fmla="*/ 0 w 288"/>
                <a:gd name="T10" fmla="*/ 0 h 292"/>
                <a:gd name="T11" fmla="*/ 288 w 288"/>
                <a:gd name="T12" fmla="*/ 292 h 2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292">
                  <a:moveTo>
                    <a:pt x="0" y="289"/>
                  </a:moveTo>
                  <a:cubicBezTo>
                    <a:pt x="88" y="289"/>
                    <a:pt x="138" y="292"/>
                    <a:pt x="177" y="230"/>
                  </a:cubicBezTo>
                  <a:cubicBezTo>
                    <a:pt x="210" y="176"/>
                    <a:pt x="235" y="73"/>
                    <a:pt x="288" y="0"/>
                  </a:cubicBezTo>
                </a:path>
              </a:pathLst>
            </a:cu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Freeform 148"/>
            <p:cNvSpPr>
              <a:spLocks/>
            </p:cNvSpPr>
            <p:nvPr/>
          </p:nvSpPr>
          <p:spPr bwMode="auto">
            <a:xfrm>
              <a:off x="5359400" y="4884738"/>
              <a:ext cx="149225" cy="146050"/>
            </a:xfrm>
            <a:custGeom>
              <a:avLst/>
              <a:gdLst>
                <a:gd name="T0" fmla="*/ 0 w 94"/>
                <a:gd name="T1" fmla="*/ 2147483647 h 92"/>
                <a:gd name="T2" fmla="*/ 2147483647 w 94"/>
                <a:gd name="T3" fmla="*/ 0 h 92"/>
                <a:gd name="T4" fmla="*/ 2147483647 w 94"/>
                <a:gd name="T5" fmla="*/ 2147483647 h 92"/>
                <a:gd name="T6" fmla="*/ 0 w 94"/>
                <a:gd name="T7" fmla="*/ 2147483647 h 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92"/>
                <a:gd name="T14" fmla="*/ 94 w 94"/>
                <a:gd name="T15" fmla="*/ 92 h 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92">
                  <a:moveTo>
                    <a:pt x="0" y="44"/>
                  </a:moveTo>
                  <a:lnTo>
                    <a:pt x="94" y="0"/>
                  </a:lnTo>
                  <a:lnTo>
                    <a:pt x="45" y="9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Oval 149"/>
            <p:cNvSpPr>
              <a:spLocks noChangeArrowheads="1"/>
            </p:cNvSpPr>
            <p:nvPr/>
          </p:nvSpPr>
          <p:spPr bwMode="auto">
            <a:xfrm>
              <a:off x="5427663" y="4721225"/>
              <a:ext cx="163512" cy="163513"/>
            </a:xfrm>
            <a:prstGeom prst="ellipse">
              <a:avLst/>
            </a:prstGeom>
            <a:solidFill>
              <a:srgbClr val="0066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Oval 150"/>
            <p:cNvSpPr>
              <a:spLocks noChangeArrowheads="1"/>
            </p:cNvSpPr>
            <p:nvPr/>
          </p:nvSpPr>
          <p:spPr bwMode="auto">
            <a:xfrm>
              <a:off x="5427663" y="4721225"/>
              <a:ext cx="163512" cy="163513"/>
            </a:xfrm>
            <a:prstGeom prst="ellipse">
              <a:avLst/>
            </a:prstGeom>
            <a:solidFill>
              <a:srgbClr val="FF0000"/>
            </a:solidFill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Freeform 151"/>
            <p:cNvSpPr>
              <a:spLocks/>
            </p:cNvSpPr>
            <p:nvPr/>
          </p:nvSpPr>
          <p:spPr bwMode="auto">
            <a:xfrm>
              <a:off x="5780088" y="5443538"/>
              <a:ext cx="490537" cy="403225"/>
            </a:xfrm>
            <a:custGeom>
              <a:avLst/>
              <a:gdLst>
                <a:gd name="T0" fmla="*/ 0 w 309"/>
                <a:gd name="T1" fmla="*/ 0 h 254"/>
                <a:gd name="T2" fmla="*/ 2147483647 w 309"/>
                <a:gd name="T3" fmla="*/ 2147483647 h 254"/>
                <a:gd name="T4" fmla="*/ 2147483647 w 309"/>
                <a:gd name="T5" fmla="*/ 2147483647 h 254"/>
                <a:gd name="T6" fmla="*/ 0 60000 65536"/>
                <a:gd name="T7" fmla="*/ 0 60000 65536"/>
                <a:gd name="T8" fmla="*/ 0 60000 65536"/>
                <a:gd name="T9" fmla="*/ 0 w 309"/>
                <a:gd name="T10" fmla="*/ 0 h 254"/>
                <a:gd name="T11" fmla="*/ 309 w 309"/>
                <a:gd name="T12" fmla="*/ 254 h 2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9" h="254">
                  <a:moveTo>
                    <a:pt x="0" y="0"/>
                  </a:moveTo>
                  <a:cubicBezTo>
                    <a:pt x="82" y="0"/>
                    <a:pt x="145" y="21"/>
                    <a:pt x="205" y="84"/>
                  </a:cubicBezTo>
                  <a:cubicBezTo>
                    <a:pt x="247" y="127"/>
                    <a:pt x="287" y="191"/>
                    <a:pt x="309" y="254"/>
                  </a:cubicBezTo>
                </a:path>
              </a:pathLst>
            </a:cu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Freeform 152"/>
            <p:cNvSpPr>
              <a:spLocks/>
            </p:cNvSpPr>
            <p:nvPr/>
          </p:nvSpPr>
          <p:spPr bwMode="auto">
            <a:xfrm>
              <a:off x="6216650" y="5824538"/>
              <a:ext cx="101600" cy="163512"/>
            </a:xfrm>
            <a:custGeom>
              <a:avLst/>
              <a:gdLst>
                <a:gd name="T0" fmla="*/ 2147483647 w 64"/>
                <a:gd name="T1" fmla="*/ 0 h 103"/>
                <a:gd name="T2" fmla="*/ 2147483647 w 64"/>
                <a:gd name="T3" fmla="*/ 2147483647 h 103"/>
                <a:gd name="T4" fmla="*/ 0 w 64"/>
                <a:gd name="T5" fmla="*/ 2147483647 h 103"/>
                <a:gd name="T6" fmla="*/ 2147483647 w 64"/>
                <a:gd name="T7" fmla="*/ 0 h 1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103"/>
                <a:gd name="T14" fmla="*/ 64 w 64"/>
                <a:gd name="T15" fmla="*/ 103 h 1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103">
                  <a:moveTo>
                    <a:pt x="64" y="0"/>
                  </a:moveTo>
                  <a:lnTo>
                    <a:pt x="51" y="103"/>
                  </a:lnTo>
                  <a:lnTo>
                    <a:pt x="0" y="1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Oval 153"/>
            <p:cNvSpPr>
              <a:spLocks noChangeArrowheads="1"/>
            </p:cNvSpPr>
            <p:nvPr/>
          </p:nvSpPr>
          <p:spPr bwMode="auto">
            <a:xfrm>
              <a:off x="6215063" y="5988050"/>
              <a:ext cx="163512" cy="163513"/>
            </a:xfrm>
            <a:prstGeom prst="ellipse">
              <a:avLst/>
            </a:prstGeom>
            <a:solidFill>
              <a:srgbClr val="0066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Oval 154"/>
            <p:cNvSpPr>
              <a:spLocks noChangeArrowheads="1"/>
            </p:cNvSpPr>
            <p:nvPr/>
          </p:nvSpPr>
          <p:spPr bwMode="auto">
            <a:xfrm>
              <a:off x="6215063" y="5988050"/>
              <a:ext cx="163512" cy="163513"/>
            </a:xfrm>
            <a:prstGeom prst="ellipse">
              <a:avLst/>
            </a:prstGeom>
            <a:solidFill>
              <a:srgbClr val="FF0000"/>
            </a:solidFill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Line 155"/>
            <p:cNvSpPr>
              <a:spLocks noChangeShapeType="1"/>
            </p:cNvSpPr>
            <p:nvPr/>
          </p:nvSpPr>
          <p:spPr bwMode="auto">
            <a:xfrm>
              <a:off x="2570163" y="5443538"/>
              <a:ext cx="400050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Freeform 156"/>
            <p:cNvSpPr>
              <a:spLocks/>
            </p:cNvSpPr>
            <p:nvPr/>
          </p:nvSpPr>
          <p:spPr bwMode="auto">
            <a:xfrm>
              <a:off x="2957513" y="5391150"/>
              <a:ext cx="157162" cy="104775"/>
            </a:xfrm>
            <a:custGeom>
              <a:avLst/>
              <a:gdLst>
                <a:gd name="T0" fmla="*/ 0 w 99"/>
                <a:gd name="T1" fmla="*/ 0 h 66"/>
                <a:gd name="T2" fmla="*/ 2147483647 w 99"/>
                <a:gd name="T3" fmla="*/ 2147483647 h 66"/>
                <a:gd name="T4" fmla="*/ 0 w 99"/>
                <a:gd name="T5" fmla="*/ 2147483647 h 66"/>
                <a:gd name="T6" fmla="*/ 0 w 99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66"/>
                <a:gd name="T14" fmla="*/ 99 w 99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66">
                  <a:moveTo>
                    <a:pt x="0" y="0"/>
                  </a:moveTo>
                  <a:lnTo>
                    <a:pt x="99" y="33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496" name="Group 157"/>
            <p:cNvGrpSpPr>
              <a:grpSpLocks/>
            </p:cNvGrpSpPr>
            <p:nvPr/>
          </p:nvGrpSpPr>
          <p:grpSpPr bwMode="auto">
            <a:xfrm>
              <a:off x="3278188" y="4752975"/>
              <a:ext cx="2936875" cy="1690688"/>
              <a:chOff x="2437" y="3109"/>
              <a:chExt cx="1850" cy="1065"/>
            </a:xfrm>
          </p:grpSpPr>
          <p:sp>
            <p:nvSpPr>
              <p:cNvPr id="19499" name="Freeform 158"/>
              <p:cNvSpPr>
                <a:spLocks/>
              </p:cNvSpPr>
              <p:nvPr/>
            </p:nvSpPr>
            <p:spPr bwMode="auto">
              <a:xfrm>
                <a:off x="2437" y="3544"/>
                <a:ext cx="714" cy="392"/>
              </a:xfrm>
              <a:custGeom>
                <a:avLst/>
                <a:gdLst>
                  <a:gd name="T0" fmla="*/ 0 w 714"/>
                  <a:gd name="T1" fmla="*/ 0 h 392"/>
                  <a:gd name="T2" fmla="*/ 714 w 714"/>
                  <a:gd name="T3" fmla="*/ 392 h 392"/>
                  <a:gd name="T4" fmla="*/ 0 60000 65536"/>
                  <a:gd name="T5" fmla="*/ 0 60000 65536"/>
                  <a:gd name="T6" fmla="*/ 0 w 714"/>
                  <a:gd name="T7" fmla="*/ 0 h 392"/>
                  <a:gd name="T8" fmla="*/ 714 w 714"/>
                  <a:gd name="T9" fmla="*/ 392 h 39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14" h="392">
                    <a:moveTo>
                      <a:pt x="0" y="0"/>
                    </a:moveTo>
                    <a:cubicBezTo>
                      <a:pt x="195" y="65"/>
                      <a:pt x="205" y="360"/>
                      <a:pt x="714" y="392"/>
                    </a:cubicBez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0" name="Freeform 159"/>
              <p:cNvSpPr>
                <a:spLocks/>
              </p:cNvSpPr>
              <p:nvPr/>
            </p:nvSpPr>
            <p:spPr bwMode="auto">
              <a:xfrm>
                <a:off x="3143" y="3902"/>
                <a:ext cx="99" cy="66"/>
              </a:xfrm>
              <a:custGeom>
                <a:avLst/>
                <a:gdLst>
                  <a:gd name="T0" fmla="*/ 2 w 99"/>
                  <a:gd name="T1" fmla="*/ 0 h 66"/>
                  <a:gd name="T2" fmla="*/ 99 w 99"/>
                  <a:gd name="T3" fmla="*/ 36 h 66"/>
                  <a:gd name="T4" fmla="*/ 0 w 99"/>
                  <a:gd name="T5" fmla="*/ 66 h 66"/>
                  <a:gd name="T6" fmla="*/ 2 w 99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9"/>
                  <a:gd name="T13" fmla="*/ 0 h 66"/>
                  <a:gd name="T14" fmla="*/ 99 w 99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9" h="66">
                    <a:moveTo>
                      <a:pt x="2" y="0"/>
                    </a:moveTo>
                    <a:lnTo>
                      <a:pt x="99" y="36"/>
                    </a:lnTo>
                    <a:lnTo>
                      <a:pt x="0" y="6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1" name="Freeform 160"/>
              <p:cNvSpPr>
                <a:spLocks/>
              </p:cNvSpPr>
              <p:nvPr/>
            </p:nvSpPr>
            <p:spPr bwMode="auto">
              <a:xfrm>
                <a:off x="2437" y="3142"/>
                <a:ext cx="1263" cy="402"/>
              </a:xfrm>
              <a:custGeom>
                <a:avLst/>
                <a:gdLst>
                  <a:gd name="T0" fmla="*/ 0 w 1263"/>
                  <a:gd name="T1" fmla="*/ 402 h 402"/>
                  <a:gd name="T2" fmla="*/ 1263 w 1263"/>
                  <a:gd name="T3" fmla="*/ 0 h 402"/>
                  <a:gd name="T4" fmla="*/ 0 60000 65536"/>
                  <a:gd name="T5" fmla="*/ 0 60000 65536"/>
                  <a:gd name="T6" fmla="*/ 0 w 1263"/>
                  <a:gd name="T7" fmla="*/ 0 h 402"/>
                  <a:gd name="T8" fmla="*/ 1263 w 1263"/>
                  <a:gd name="T9" fmla="*/ 402 h 40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63" h="402">
                    <a:moveTo>
                      <a:pt x="0" y="402"/>
                    </a:moveTo>
                    <a:cubicBezTo>
                      <a:pt x="200" y="402"/>
                      <a:pt x="205" y="20"/>
                      <a:pt x="1263" y="0"/>
                    </a:cubicBez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2" name="Freeform 161"/>
              <p:cNvSpPr>
                <a:spLocks/>
              </p:cNvSpPr>
              <p:nvPr/>
            </p:nvSpPr>
            <p:spPr bwMode="auto">
              <a:xfrm>
                <a:off x="3691" y="3109"/>
                <a:ext cx="100" cy="66"/>
              </a:xfrm>
              <a:custGeom>
                <a:avLst/>
                <a:gdLst>
                  <a:gd name="T0" fmla="*/ 0 w 100"/>
                  <a:gd name="T1" fmla="*/ 0 h 66"/>
                  <a:gd name="T2" fmla="*/ 100 w 100"/>
                  <a:gd name="T3" fmla="*/ 32 h 66"/>
                  <a:gd name="T4" fmla="*/ 1 w 100"/>
                  <a:gd name="T5" fmla="*/ 66 h 66"/>
                  <a:gd name="T6" fmla="*/ 0 w 100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66"/>
                  <a:gd name="T14" fmla="*/ 100 w 100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66">
                    <a:moveTo>
                      <a:pt x="0" y="0"/>
                    </a:moveTo>
                    <a:lnTo>
                      <a:pt x="100" y="32"/>
                    </a:lnTo>
                    <a:lnTo>
                      <a:pt x="1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3" name="Freeform 162"/>
              <p:cNvSpPr>
                <a:spLocks/>
              </p:cNvSpPr>
              <p:nvPr/>
            </p:nvSpPr>
            <p:spPr bwMode="auto">
              <a:xfrm>
                <a:off x="2437" y="3544"/>
                <a:ext cx="1760" cy="630"/>
              </a:xfrm>
              <a:custGeom>
                <a:avLst/>
                <a:gdLst>
                  <a:gd name="T0" fmla="*/ 0 w 1760"/>
                  <a:gd name="T1" fmla="*/ 0 h 630"/>
                  <a:gd name="T2" fmla="*/ 266 w 1760"/>
                  <a:gd name="T3" fmla="*/ 425 h 630"/>
                  <a:gd name="T4" fmla="*/ 985 w 1760"/>
                  <a:gd name="T5" fmla="*/ 606 h 630"/>
                  <a:gd name="T6" fmla="*/ 1760 w 1760"/>
                  <a:gd name="T7" fmla="*/ 403 h 6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60"/>
                  <a:gd name="T13" fmla="*/ 0 h 630"/>
                  <a:gd name="T14" fmla="*/ 1760 w 1760"/>
                  <a:gd name="T15" fmla="*/ 630 h 6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60" h="630">
                    <a:moveTo>
                      <a:pt x="0" y="0"/>
                    </a:moveTo>
                    <a:cubicBezTo>
                      <a:pt x="137" y="137"/>
                      <a:pt x="132" y="306"/>
                      <a:pt x="266" y="425"/>
                    </a:cubicBezTo>
                    <a:cubicBezTo>
                      <a:pt x="413" y="556"/>
                      <a:pt x="724" y="630"/>
                      <a:pt x="985" y="606"/>
                    </a:cubicBezTo>
                    <a:cubicBezTo>
                      <a:pt x="1268" y="581"/>
                      <a:pt x="1494" y="443"/>
                      <a:pt x="1760" y="403"/>
                    </a:cubicBez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4" name="Freeform 163"/>
              <p:cNvSpPr>
                <a:spLocks/>
              </p:cNvSpPr>
              <p:nvPr/>
            </p:nvSpPr>
            <p:spPr bwMode="auto">
              <a:xfrm>
                <a:off x="4186" y="3915"/>
                <a:ext cx="101" cy="66"/>
              </a:xfrm>
              <a:custGeom>
                <a:avLst/>
                <a:gdLst>
                  <a:gd name="T0" fmla="*/ 0 w 101"/>
                  <a:gd name="T1" fmla="*/ 0 h 66"/>
                  <a:gd name="T2" fmla="*/ 101 w 101"/>
                  <a:gd name="T3" fmla="*/ 23 h 66"/>
                  <a:gd name="T4" fmla="*/ 7 w 101"/>
                  <a:gd name="T5" fmla="*/ 66 h 66"/>
                  <a:gd name="T6" fmla="*/ 0 w 101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1"/>
                  <a:gd name="T13" fmla="*/ 0 h 66"/>
                  <a:gd name="T14" fmla="*/ 101 w 101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1" h="66">
                    <a:moveTo>
                      <a:pt x="0" y="0"/>
                    </a:moveTo>
                    <a:lnTo>
                      <a:pt x="101" y="23"/>
                    </a:lnTo>
                    <a:lnTo>
                      <a:pt x="7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97" name="Line 164"/>
            <p:cNvSpPr>
              <a:spLocks noChangeShapeType="1"/>
            </p:cNvSpPr>
            <p:nvPr/>
          </p:nvSpPr>
          <p:spPr bwMode="auto">
            <a:xfrm>
              <a:off x="5780088" y="5443538"/>
              <a:ext cx="782637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Freeform 165"/>
            <p:cNvSpPr>
              <a:spLocks/>
            </p:cNvSpPr>
            <p:nvPr/>
          </p:nvSpPr>
          <p:spPr bwMode="auto">
            <a:xfrm>
              <a:off x="6548438" y="5391150"/>
              <a:ext cx="157162" cy="104775"/>
            </a:xfrm>
            <a:custGeom>
              <a:avLst/>
              <a:gdLst>
                <a:gd name="T0" fmla="*/ 0 w 99"/>
                <a:gd name="T1" fmla="*/ 0 h 66"/>
                <a:gd name="T2" fmla="*/ 2147483647 w 99"/>
                <a:gd name="T3" fmla="*/ 2147483647 h 66"/>
                <a:gd name="T4" fmla="*/ 0 w 99"/>
                <a:gd name="T5" fmla="*/ 2147483647 h 66"/>
                <a:gd name="T6" fmla="*/ 0 w 99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66"/>
                <a:gd name="T14" fmla="*/ 99 w 99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66">
                  <a:moveTo>
                    <a:pt x="0" y="0"/>
                  </a:moveTo>
                  <a:lnTo>
                    <a:pt x="99" y="33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464" name="Picture 51" descr="OMPA_we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4001" r="26720"/>
          <a:stretch>
            <a:fillRect/>
          </a:stretch>
        </p:blipFill>
        <p:spPr bwMode="auto">
          <a:xfrm>
            <a:off x="7123113" y="3505200"/>
            <a:ext cx="186848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799" y="3429000"/>
            <a:ext cx="374395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3481387" y="1981200"/>
            <a:ext cx="13716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i="0" dirty="0" err="1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Fanout</a:t>
            </a:r>
            <a:endParaRPr lang="en-US" i="0" dirty="0">
              <a:solidFill>
                <a:srgbClr val="FF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219200" y="0"/>
            <a:ext cx="6705600" cy="971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6600" tIns="33480" rIns="66600" bIns="33480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9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Computational Modules</a:t>
            </a:r>
            <a:endParaRPr lang="en-US" sz="39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8" name="Picture 30" descr="f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4187" y="2363788"/>
            <a:ext cx="25384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4090987" y="2895600"/>
            <a:ext cx="304800" cy="304800"/>
            <a:chOff x="6553200" y="3048000"/>
            <a:chExt cx="304800" cy="304800"/>
          </a:xfrm>
        </p:grpSpPr>
        <p:sp>
          <p:nvSpPr>
            <p:cNvPr id="2102" name="Oval 44"/>
            <p:cNvSpPr>
              <a:spLocks noChangeArrowheads="1"/>
            </p:cNvSpPr>
            <p:nvPr/>
          </p:nvSpPr>
          <p:spPr bwMode="auto">
            <a:xfrm>
              <a:off x="6553200" y="3124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103" name="Oval 45"/>
            <p:cNvSpPr>
              <a:spLocks noChangeArrowheads="1"/>
            </p:cNvSpPr>
            <p:nvPr/>
          </p:nvSpPr>
          <p:spPr bwMode="auto">
            <a:xfrm>
              <a:off x="6629400" y="3124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104" name="Oval 46"/>
            <p:cNvSpPr>
              <a:spLocks noChangeArrowheads="1"/>
            </p:cNvSpPr>
            <p:nvPr/>
          </p:nvSpPr>
          <p:spPr bwMode="auto">
            <a:xfrm>
              <a:off x="6553200" y="3048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105" name="Oval 47"/>
            <p:cNvSpPr>
              <a:spLocks noChangeArrowheads="1"/>
            </p:cNvSpPr>
            <p:nvPr/>
          </p:nvSpPr>
          <p:spPr bwMode="auto">
            <a:xfrm>
              <a:off x="6629400" y="3048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3252787" y="2514600"/>
            <a:ext cx="304800" cy="304800"/>
            <a:chOff x="5715000" y="2667000"/>
            <a:chExt cx="304800" cy="304800"/>
          </a:xfrm>
        </p:grpSpPr>
        <p:sp>
          <p:nvSpPr>
            <p:cNvPr id="2098" name="Oval 42"/>
            <p:cNvSpPr>
              <a:spLocks noChangeArrowheads="1"/>
            </p:cNvSpPr>
            <p:nvPr/>
          </p:nvSpPr>
          <p:spPr bwMode="auto">
            <a:xfrm>
              <a:off x="5715000" y="2667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099" name="Oval 48"/>
            <p:cNvSpPr>
              <a:spLocks noChangeArrowheads="1"/>
            </p:cNvSpPr>
            <p:nvPr/>
          </p:nvSpPr>
          <p:spPr bwMode="auto">
            <a:xfrm>
              <a:off x="5791200" y="2667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100" name="Oval 49"/>
            <p:cNvSpPr>
              <a:spLocks noChangeArrowheads="1"/>
            </p:cNvSpPr>
            <p:nvPr/>
          </p:nvSpPr>
          <p:spPr bwMode="auto">
            <a:xfrm>
              <a:off x="5791200" y="2743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101" name="Oval 50"/>
            <p:cNvSpPr>
              <a:spLocks noChangeArrowheads="1"/>
            </p:cNvSpPr>
            <p:nvPr/>
          </p:nvSpPr>
          <p:spPr bwMode="auto">
            <a:xfrm>
              <a:off x="5715000" y="2743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6" name="Group 64"/>
          <p:cNvGrpSpPr>
            <a:grpSpLocks/>
          </p:cNvGrpSpPr>
          <p:nvPr/>
        </p:nvGrpSpPr>
        <p:grpSpPr bwMode="auto">
          <a:xfrm>
            <a:off x="4700587" y="2514600"/>
            <a:ext cx="304800" cy="304800"/>
            <a:chOff x="7620000" y="1905000"/>
            <a:chExt cx="304800" cy="304800"/>
          </a:xfrm>
        </p:grpSpPr>
        <p:sp>
          <p:nvSpPr>
            <p:cNvPr id="2094" name="Oval 26"/>
            <p:cNvSpPr>
              <a:spLocks noChangeArrowheads="1"/>
            </p:cNvSpPr>
            <p:nvPr/>
          </p:nvSpPr>
          <p:spPr bwMode="auto">
            <a:xfrm>
              <a:off x="7620000" y="1905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CE0CC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95" name="Oval 26"/>
            <p:cNvSpPr>
              <a:spLocks noChangeArrowheads="1"/>
            </p:cNvSpPr>
            <p:nvPr/>
          </p:nvSpPr>
          <p:spPr bwMode="auto">
            <a:xfrm>
              <a:off x="7696200" y="1905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CE0CC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96" name="Oval 26"/>
            <p:cNvSpPr>
              <a:spLocks noChangeArrowheads="1"/>
            </p:cNvSpPr>
            <p:nvPr/>
          </p:nvSpPr>
          <p:spPr bwMode="auto">
            <a:xfrm>
              <a:off x="7696200" y="1981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CE0CC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97" name="Oval 26"/>
            <p:cNvSpPr>
              <a:spLocks noChangeArrowheads="1"/>
            </p:cNvSpPr>
            <p:nvPr/>
          </p:nvSpPr>
          <p:spPr bwMode="auto">
            <a:xfrm>
              <a:off x="7620000" y="1981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CE0CC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2438400" y="20574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i="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24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5562600" y="20574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i="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3733800" y="35814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i="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i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98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657600"/>
            <a:ext cx="1895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191000"/>
            <a:ext cx="20859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219200" y="0"/>
            <a:ext cx="6705600" cy="971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6600" tIns="33480" rIns="66600" bIns="33480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9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Delay Element</a:t>
            </a:r>
            <a:endParaRPr lang="en-US" sz="39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72" name="Rectangle 98"/>
          <p:cNvSpPr>
            <a:spLocks noChangeArrowheads="1"/>
          </p:cNvSpPr>
          <p:nvPr/>
        </p:nvSpPr>
        <p:spPr bwMode="auto">
          <a:xfrm>
            <a:off x="1295400" y="5334000"/>
            <a:ext cx="655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indent="-339725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400" i="0" dirty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Molecular quantities are </a:t>
            </a:r>
            <a:r>
              <a:rPr lang="en-US" sz="2400" i="0" dirty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preserved</a:t>
            </a:r>
            <a:r>
              <a:rPr lang="en-US" sz="2400" i="0" dirty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 over “computational </a:t>
            </a:r>
            <a:r>
              <a:rPr lang="en-US" sz="2400" i="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cycles.” Contents of different delay elements are transferred </a:t>
            </a:r>
            <a:r>
              <a:rPr lang="en-US" sz="2400" i="0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synchronously</a:t>
            </a:r>
            <a:r>
              <a:rPr lang="en-US" sz="2400" i="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.</a:t>
            </a:r>
            <a:endParaRPr lang="en-US" sz="2400" i="0" dirty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pic>
        <p:nvPicPr>
          <p:cNvPr id="11776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350" y="1524000"/>
            <a:ext cx="27622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7" name="Group 51"/>
          <p:cNvGrpSpPr>
            <a:grpSpLocks/>
          </p:cNvGrpSpPr>
          <p:nvPr/>
        </p:nvGrpSpPr>
        <p:grpSpPr bwMode="auto">
          <a:xfrm>
            <a:off x="3409950" y="2209800"/>
            <a:ext cx="304800" cy="304800"/>
            <a:chOff x="6553200" y="3048000"/>
            <a:chExt cx="304800" cy="304800"/>
          </a:xfrm>
        </p:grpSpPr>
        <p:sp>
          <p:nvSpPr>
            <p:cNvPr id="68" name="Oval 44"/>
            <p:cNvSpPr>
              <a:spLocks noChangeArrowheads="1"/>
            </p:cNvSpPr>
            <p:nvPr/>
          </p:nvSpPr>
          <p:spPr bwMode="auto">
            <a:xfrm>
              <a:off x="6553200" y="3124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69" name="Oval 45"/>
            <p:cNvSpPr>
              <a:spLocks noChangeArrowheads="1"/>
            </p:cNvSpPr>
            <p:nvPr/>
          </p:nvSpPr>
          <p:spPr bwMode="auto">
            <a:xfrm>
              <a:off x="6629400" y="3124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70" name="Oval 46"/>
            <p:cNvSpPr>
              <a:spLocks noChangeArrowheads="1"/>
            </p:cNvSpPr>
            <p:nvPr/>
          </p:nvSpPr>
          <p:spPr bwMode="auto">
            <a:xfrm>
              <a:off x="6553200" y="3048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71" name="Oval 47"/>
            <p:cNvSpPr>
              <a:spLocks noChangeArrowheads="1"/>
            </p:cNvSpPr>
            <p:nvPr/>
          </p:nvSpPr>
          <p:spPr bwMode="auto">
            <a:xfrm>
              <a:off x="6629400" y="3048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72" name="Group 92"/>
          <p:cNvGrpSpPr>
            <a:grpSpLocks/>
          </p:cNvGrpSpPr>
          <p:nvPr/>
        </p:nvGrpSpPr>
        <p:grpSpPr bwMode="auto">
          <a:xfrm>
            <a:off x="1733550" y="2209800"/>
            <a:ext cx="304800" cy="304800"/>
            <a:chOff x="5715000" y="2667000"/>
            <a:chExt cx="304800" cy="304800"/>
          </a:xfrm>
        </p:grpSpPr>
        <p:sp>
          <p:nvSpPr>
            <p:cNvPr id="73" name="Oval 42"/>
            <p:cNvSpPr>
              <a:spLocks noChangeArrowheads="1"/>
            </p:cNvSpPr>
            <p:nvPr/>
          </p:nvSpPr>
          <p:spPr bwMode="auto">
            <a:xfrm>
              <a:off x="5715000" y="2667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74" name="Oval 48"/>
            <p:cNvSpPr>
              <a:spLocks noChangeArrowheads="1"/>
            </p:cNvSpPr>
            <p:nvPr/>
          </p:nvSpPr>
          <p:spPr bwMode="auto">
            <a:xfrm>
              <a:off x="5791200" y="2667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75" name="Oval 49"/>
            <p:cNvSpPr>
              <a:spLocks noChangeArrowheads="1"/>
            </p:cNvSpPr>
            <p:nvPr/>
          </p:nvSpPr>
          <p:spPr bwMode="auto">
            <a:xfrm>
              <a:off x="5791200" y="2743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76" name="Oval 50"/>
            <p:cNvSpPr>
              <a:spLocks noChangeArrowheads="1"/>
            </p:cNvSpPr>
            <p:nvPr/>
          </p:nvSpPr>
          <p:spPr bwMode="auto">
            <a:xfrm>
              <a:off x="5715000" y="2743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pic>
        <p:nvPicPr>
          <p:cNvPr id="7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00" y="3733800"/>
            <a:ext cx="27622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8" name="Group 51"/>
          <p:cNvGrpSpPr>
            <a:grpSpLocks/>
          </p:cNvGrpSpPr>
          <p:nvPr/>
        </p:nvGrpSpPr>
        <p:grpSpPr bwMode="auto">
          <a:xfrm>
            <a:off x="3390900" y="4419600"/>
            <a:ext cx="304800" cy="304800"/>
            <a:chOff x="6553200" y="3048000"/>
            <a:chExt cx="304800" cy="304800"/>
          </a:xfrm>
        </p:grpSpPr>
        <p:sp>
          <p:nvSpPr>
            <p:cNvPr id="79" name="Oval 44"/>
            <p:cNvSpPr>
              <a:spLocks noChangeArrowheads="1"/>
            </p:cNvSpPr>
            <p:nvPr/>
          </p:nvSpPr>
          <p:spPr bwMode="auto">
            <a:xfrm>
              <a:off x="6553200" y="3124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80" name="Oval 45"/>
            <p:cNvSpPr>
              <a:spLocks noChangeArrowheads="1"/>
            </p:cNvSpPr>
            <p:nvPr/>
          </p:nvSpPr>
          <p:spPr bwMode="auto">
            <a:xfrm>
              <a:off x="6629400" y="3124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81" name="Oval 46"/>
            <p:cNvSpPr>
              <a:spLocks noChangeArrowheads="1"/>
            </p:cNvSpPr>
            <p:nvPr/>
          </p:nvSpPr>
          <p:spPr bwMode="auto">
            <a:xfrm>
              <a:off x="6553200" y="3048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82" name="Oval 47"/>
            <p:cNvSpPr>
              <a:spLocks noChangeArrowheads="1"/>
            </p:cNvSpPr>
            <p:nvPr/>
          </p:nvSpPr>
          <p:spPr bwMode="auto">
            <a:xfrm>
              <a:off x="6629400" y="3048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83" name="Group 92"/>
          <p:cNvGrpSpPr>
            <a:grpSpLocks/>
          </p:cNvGrpSpPr>
          <p:nvPr/>
        </p:nvGrpSpPr>
        <p:grpSpPr bwMode="auto">
          <a:xfrm>
            <a:off x="1714500" y="4419600"/>
            <a:ext cx="304800" cy="304800"/>
            <a:chOff x="5715000" y="2667000"/>
            <a:chExt cx="304800" cy="304800"/>
          </a:xfrm>
        </p:grpSpPr>
        <p:sp>
          <p:nvSpPr>
            <p:cNvPr id="84" name="Oval 42"/>
            <p:cNvSpPr>
              <a:spLocks noChangeArrowheads="1"/>
            </p:cNvSpPr>
            <p:nvPr/>
          </p:nvSpPr>
          <p:spPr bwMode="auto">
            <a:xfrm>
              <a:off x="5715000" y="2667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85" name="Oval 48"/>
            <p:cNvSpPr>
              <a:spLocks noChangeArrowheads="1"/>
            </p:cNvSpPr>
            <p:nvPr/>
          </p:nvSpPr>
          <p:spPr bwMode="auto">
            <a:xfrm>
              <a:off x="5791200" y="2667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86" name="Oval 49"/>
            <p:cNvSpPr>
              <a:spLocks noChangeArrowheads="1"/>
            </p:cNvSpPr>
            <p:nvPr/>
          </p:nvSpPr>
          <p:spPr bwMode="auto">
            <a:xfrm>
              <a:off x="5791200" y="2743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87" name="Oval 50"/>
            <p:cNvSpPr>
              <a:spLocks noChangeArrowheads="1"/>
            </p:cNvSpPr>
            <p:nvPr/>
          </p:nvSpPr>
          <p:spPr bwMode="auto">
            <a:xfrm>
              <a:off x="5715000" y="2743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pic>
        <p:nvPicPr>
          <p:cNvPr id="8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4950" y="1524000"/>
            <a:ext cx="27622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9" name="Group 51"/>
          <p:cNvGrpSpPr>
            <a:grpSpLocks/>
          </p:cNvGrpSpPr>
          <p:nvPr/>
        </p:nvGrpSpPr>
        <p:grpSpPr bwMode="auto">
          <a:xfrm>
            <a:off x="7448550" y="2209800"/>
            <a:ext cx="304800" cy="304800"/>
            <a:chOff x="6553200" y="3048000"/>
            <a:chExt cx="304800" cy="304800"/>
          </a:xfrm>
        </p:grpSpPr>
        <p:sp>
          <p:nvSpPr>
            <p:cNvPr id="90" name="Oval 44"/>
            <p:cNvSpPr>
              <a:spLocks noChangeArrowheads="1"/>
            </p:cNvSpPr>
            <p:nvPr/>
          </p:nvSpPr>
          <p:spPr bwMode="auto">
            <a:xfrm>
              <a:off x="6553200" y="3124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91" name="Oval 45"/>
            <p:cNvSpPr>
              <a:spLocks noChangeArrowheads="1"/>
            </p:cNvSpPr>
            <p:nvPr/>
          </p:nvSpPr>
          <p:spPr bwMode="auto">
            <a:xfrm>
              <a:off x="6629400" y="3124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92" name="Oval 46"/>
            <p:cNvSpPr>
              <a:spLocks noChangeArrowheads="1"/>
            </p:cNvSpPr>
            <p:nvPr/>
          </p:nvSpPr>
          <p:spPr bwMode="auto">
            <a:xfrm>
              <a:off x="6553200" y="3048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93" name="Oval 47"/>
            <p:cNvSpPr>
              <a:spLocks noChangeArrowheads="1"/>
            </p:cNvSpPr>
            <p:nvPr/>
          </p:nvSpPr>
          <p:spPr bwMode="auto">
            <a:xfrm>
              <a:off x="6629400" y="3048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94" name="Group 92"/>
          <p:cNvGrpSpPr>
            <a:grpSpLocks/>
          </p:cNvGrpSpPr>
          <p:nvPr/>
        </p:nvGrpSpPr>
        <p:grpSpPr bwMode="auto">
          <a:xfrm>
            <a:off x="5772150" y="2209800"/>
            <a:ext cx="304800" cy="304800"/>
            <a:chOff x="5715000" y="2667000"/>
            <a:chExt cx="304800" cy="304800"/>
          </a:xfrm>
        </p:grpSpPr>
        <p:sp>
          <p:nvSpPr>
            <p:cNvPr id="95" name="Oval 42"/>
            <p:cNvSpPr>
              <a:spLocks noChangeArrowheads="1"/>
            </p:cNvSpPr>
            <p:nvPr/>
          </p:nvSpPr>
          <p:spPr bwMode="auto">
            <a:xfrm>
              <a:off x="5715000" y="2667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96" name="Oval 48"/>
            <p:cNvSpPr>
              <a:spLocks noChangeArrowheads="1"/>
            </p:cNvSpPr>
            <p:nvPr/>
          </p:nvSpPr>
          <p:spPr bwMode="auto">
            <a:xfrm>
              <a:off x="5791200" y="2667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97" name="Oval 49"/>
            <p:cNvSpPr>
              <a:spLocks noChangeArrowheads="1"/>
            </p:cNvSpPr>
            <p:nvPr/>
          </p:nvSpPr>
          <p:spPr bwMode="auto">
            <a:xfrm>
              <a:off x="5791200" y="2743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98" name="Oval 50"/>
            <p:cNvSpPr>
              <a:spLocks noChangeArrowheads="1"/>
            </p:cNvSpPr>
            <p:nvPr/>
          </p:nvSpPr>
          <p:spPr bwMode="auto">
            <a:xfrm>
              <a:off x="5715000" y="2743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1150" y="3733800"/>
            <a:ext cx="27622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0" name="Group 51"/>
          <p:cNvGrpSpPr>
            <a:grpSpLocks/>
          </p:cNvGrpSpPr>
          <p:nvPr/>
        </p:nvGrpSpPr>
        <p:grpSpPr bwMode="auto">
          <a:xfrm>
            <a:off x="7524750" y="4419600"/>
            <a:ext cx="304800" cy="304800"/>
            <a:chOff x="6553200" y="3048000"/>
            <a:chExt cx="304800" cy="304800"/>
          </a:xfrm>
        </p:grpSpPr>
        <p:sp>
          <p:nvSpPr>
            <p:cNvPr id="101" name="Oval 44"/>
            <p:cNvSpPr>
              <a:spLocks noChangeArrowheads="1"/>
            </p:cNvSpPr>
            <p:nvPr/>
          </p:nvSpPr>
          <p:spPr bwMode="auto">
            <a:xfrm>
              <a:off x="6553200" y="3124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102" name="Oval 45"/>
            <p:cNvSpPr>
              <a:spLocks noChangeArrowheads="1"/>
            </p:cNvSpPr>
            <p:nvPr/>
          </p:nvSpPr>
          <p:spPr bwMode="auto">
            <a:xfrm>
              <a:off x="6629400" y="3124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103" name="Oval 46"/>
            <p:cNvSpPr>
              <a:spLocks noChangeArrowheads="1"/>
            </p:cNvSpPr>
            <p:nvPr/>
          </p:nvSpPr>
          <p:spPr bwMode="auto">
            <a:xfrm>
              <a:off x="6553200" y="3048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104" name="Oval 47"/>
            <p:cNvSpPr>
              <a:spLocks noChangeArrowheads="1"/>
            </p:cNvSpPr>
            <p:nvPr/>
          </p:nvSpPr>
          <p:spPr bwMode="auto">
            <a:xfrm>
              <a:off x="6629400" y="3048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105" name="Group 92"/>
          <p:cNvGrpSpPr>
            <a:grpSpLocks/>
          </p:cNvGrpSpPr>
          <p:nvPr/>
        </p:nvGrpSpPr>
        <p:grpSpPr bwMode="auto">
          <a:xfrm>
            <a:off x="5848350" y="4419600"/>
            <a:ext cx="304800" cy="304800"/>
            <a:chOff x="5715000" y="2667000"/>
            <a:chExt cx="304800" cy="304800"/>
          </a:xfrm>
        </p:grpSpPr>
        <p:sp>
          <p:nvSpPr>
            <p:cNvPr id="106" name="Oval 42"/>
            <p:cNvSpPr>
              <a:spLocks noChangeArrowheads="1"/>
            </p:cNvSpPr>
            <p:nvPr/>
          </p:nvSpPr>
          <p:spPr bwMode="auto">
            <a:xfrm>
              <a:off x="5715000" y="2667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107" name="Oval 48"/>
            <p:cNvSpPr>
              <a:spLocks noChangeArrowheads="1"/>
            </p:cNvSpPr>
            <p:nvPr/>
          </p:nvSpPr>
          <p:spPr bwMode="auto">
            <a:xfrm>
              <a:off x="5791200" y="2667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108" name="Oval 49"/>
            <p:cNvSpPr>
              <a:spLocks noChangeArrowheads="1"/>
            </p:cNvSpPr>
            <p:nvPr/>
          </p:nvSpPr>
          <p:spPr bwMode="auto">
            <a:xfrm>
              <a:off x="5791200" y="2743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109" name="Oval 50"/>
            <p:cNvSpPr>
              <a:spLocks noChangeArrowheads="1"/>
            </p:cNvSpPr>
            <p:nvPr/>
          </p:nvSpPr>
          <p:spPr bwMode="auto">
            <a:xfrm>
              <a:off x="5715000" y="2743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219200" y="381000"/>
            <a:ext cx="6705600" cy="971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6600" tIns="33480" rIns="66600" bIns="33480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9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3-Phase Scheme</a:t>
            </a:r>
            <a:endParaRPr lang="en-US" sz="39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79" name="Rectangle 14"/>
          <p:cNvSpPr>
            <a:spLocks noChangeArrowheads="1"/>
          </p:cNvSpPr>
          <p:nvPr/>
        </p:nvSpPr>
        <p:spPr bwMode="auto">
          <a:xfrm>
            <a:off x="152400" y="1905000"/>
            <a:ext cx="4114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indent="-339725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000" i="0" dirty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We use a </a:t>
            </a:r>
            <a:r>
              <a:rPr lang="en-US" sz="2000" i="0" dirty="0">
                <a:solidFill>
                  <a:srgbClr val="1F497D"/>
                </a:solidFill>
                <a:latin typeface="Arial" pitchFamily="34" charset="0"/>
                <a:ea typeface="DejaVu Sans"/>
                <a:cs typeface="DejaVu Sans"/>
              </a:rPr>
              <a:t>three compartment</a:t>
            </a:r>
            <a:r>
              <a:rPr lang="en-US" sz="2000" i="0" dirty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 configuration for delay elements: we categorize the types into three groups:</a:t>
            </a:r>
            <a:r>
              <a:rPr lang="en-US" sz="2000" i="0" dirty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 red</a:t>
            </a:r>
            <a:r>
              <a:rPr lang="en-US" sz="2000" i="0" dirty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, </a:t>
            </a:r>
            <a:r>
              <a:rPr lang="en-US" sz="2000" i="0" dirty="0">
                <a:solidFill>
                  <a:srgbClr val="00B050"/>
                </a:solidFill>
                <a:latin typeface="Arial" pitchFamily="34" charset="0"/>
                <a:ea typeface="DejaVu Sans"/>
                <a:cs typeface="DejaVu Sans"/>
              </a:rPr>
              <a:t>green</a:t>
            </a:r>
            <a:r>
              <a:rPr lang="en-US" sz="2000" i="0" dirty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 and </a:t>
            </a:r>
            <a:r>
              <a:rPr lang="en-US" sz="2000" i="0" dirty="0">
                <a:solidFill>
                  <a:srgbClr val="1F497D"/>
                </a:solidFill>
                <a:latin typeface="Arial" pitchFamily="34" charset="0"/>
                <a:ea typeface="DejaVu Sans"/>
                <a:cs typeface="DejaVu Sans"/>
              </a:rPr>
              <a:t>blue</a:t>
            </a:r>
            <a:r>
              <a:rPr lang="en-US" sz="2000" i="0" dirty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.</a:t>
            </a:r>
          </a:p>
        </p:txBody>
      </p:sp>
      <p:pic>
        <p:nvPicPr>
          <p:cNvPr id="7" name="Picture 6" descr="3comp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752600"/>
            <a:ext cx="36576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5181600" y="3276600"/>
            <a:ext cx="3124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indent="-339725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i="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Every delay element D</a:t>
            </a:r>
            <a:r>
              <a:rPr lang="en-US" i="0" baseline="-2500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i</a:t>
            </a:r>
            <a:r>
              <a:rPr lang="en-US" i="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 is assigned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R</a:t>
            </a:r>
            <a:r>
              <a:rPr lang="en-US" b="1" baseline="-25000" dirty="0" err="1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i</a:t>
            </a:r>
            <a:r>
              <a:rPr lang="en-US" i="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,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ea typeface="DejaVu Sans"/>
                <a:cs typeface="DejaVu Sans"/>
              </a:rPr>
              <a:t>G</a:t>
            </a:r>
            <a:r>
              <a:rPr lang="en-US" b="1" baseline="-25000" dirty="0" err="1" smtClean="0">
                <a:solidFill>
                  <a:srgbClr val="00B050"/>
                </a:solidFill>
                <a:latin typeface="Arial" pitchFamily="34" charset="0"/>
                <a:ea typeface="DejaVu Sans"/>
                <a:cs typeface="DejaVu Sans"/>
              </a:rPr>
              <a:t>i</a:t>
            </a:r>
            <a:r>
              <a:rPr lang="en-US" i="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, and 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ea typeface="DejaVu Sans"/>
                <a:cs typeface="DejaVu Sans"/>
              </a:rPr>
              <a:t>B</a:t>
            </a:r>
            <a:r>
              <a:rPr lang="en-US" b="1" baseline="-25000" dirty="0" smtClean="0">
                <a:solidFill>
                  <a:schemeClr val="tx2"/>
                </a:solidFill>
                <a:latin typeface="Arial" pitchFamily="34" charset="0"/>
                <a:ea typeface="DejaVu Sans"/>
                <a:cs typeface="DejaVu Sans"/>
              </a:rPr>
              <a:t>i</a:t>
            </a:r>
            <a:endParaRPr lang="en-US" b="1" baseline="-25000" dirty="0">
              <a:solidFill>
                <a:schemeClr val="tx2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31" name="Oval 33"/>
          <p:cNvSpPr>
            <a:spLocks noChangeArrowheads="1"/>
          </p:cNvSpPr>
          <p:nvPr/>
        </p:nvSpPr>
        <p:spPr bwMode="auto">
          <a:xfrm>
            <a:off x="5486400" y="5791200"/>
            <a:ext cx="533400" cy="533400"/>
          </a:xfrm>
          <a:prstGeom prst="ellipse">
            <a:avLst/>
          </a:prstGeom>
          <a:solidFill>
            <a:srgbClr val="C00000">
              <a:alpha val="50000"/>
            </a:srgbClr>
          </a:solidFill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33" name="Oval 33"/>
          <p:cNvSpPr>
            <a:spLocks noChangeArrowheads="1"/>
          </p:cNvSpPr>
          <p:nvPr/>
        </p:nvSpPr>
        <p:spPr bwMode="auto">
          <a:xfrm>
            <a:off x="5486400" y="5791200"/>
            <a:ext cx="533400" cy="533400"/>
          </a:xfrm>
          <a:prstGeom prst="ellipse">
            <a:avLst/>
          </a:prstGeom>
          <a:solidFill>
            <a:srgbClr val="C00000"/>
          </a:solidFill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5486400" y="5791200"/>
            <a:ext cx="533400" cy="533400"/>
          </a:xfrm>
          <a:prstGeom prst="ellipse">
            <a:avLst/>
          </a:prstGeom>
          <a:solidFill>
            <a:schemeClr val="tx2">
              <a:alpha val="0"/>
            </a:schemeClr>
          </a:solidFill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35" name="Oval 33"/>
          <p:cNvSpPr>
            <a:spLocks noChangeArrowheads="1"/>
          </p:cNvSpPr>
          <p:nvPr/>
        </p:nvSpPr>
        <p:spPr bwMode="auto">
          <a:xfrm>
            <a:off x="7315200" y="5791200"/>
            <a:ext cx="533400" cy="533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36" name="Oval 33"/>
          <p:cNvSpPr>
            <a:spLocks noChangeArrowheads="1"/>
          </p:cNvSpPr>
          <p:nvPr/>
        </p:nvSpPr>
        <p:spPr bwMode="auto">
          <a:xfrm>
            <a:off x="7315200" y="5791200"/>
            <a:ext cx="533400" cy="533400"/>
          </a:xfrm>
          <a:prstGeom prst="ellipse">
            <a:avLst/>
          </a:prstGeom>
          <a:solidFill>
            <a:srgbClr val="C00000">
              <a:alpha val="0"/>
            </a:srgbClr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37" name="Oval 33"/>
          <p:cNvSpPr>
            <a:spLocks noChangeArrowheads="1"/>
          </p:cNvSpPr>
          <p:nvPr/>
        </p:nvSpPr>
        <p:spPr bwMode="auto">
          <a:xfrm>
            <a:off x="7315200" y="5791200"/>
            <a:ext cx="533400" cy="533400"/>
          </a:xfrm>
          <a:prstGeom prst="ellipse">
            <a:avLst/>
          </a:prstGeom>
          <a:solidFill>
            <a:schemeClr val="tx2">
              <a:alpha val="50000"/>
            </a:schemeClr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38" name="Oval 33"/>
          <p:cNvSpPr>
            <a:spLocks noChangeArrowheads="1"/>
          </p:cNvSpPr>
          <p:nvPr/>
        </p:nvSpPr>
        <p:spPr bwMode="auto">
          <a:xfrm>
            <a:off x="6477000" y="4343400"/>
            <a:ext cx="533400" cy="533400"/>
          </a:xfrm>
          <a:prstGeom prst="ellipse">
            <a:avLst/>
          </a:prstGeom>
          <a:solidFill>
            <a:srgbClr val="00B050">
              <a:alpha val="50000"/>
            </a:srgbClr>
          </a:solidFill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39" name="Oval 33"/>
          <p:cNvSpPr>
            <a:spLocks noChangeArrowheads="1"/>
          </p:cNvSpPr>
          <p:nvPr/>
        </p:nvSpPr>
        <p:spPr bwMode="auto">
          <a:xfrm>
            <a:off x="6477000" y="4343400"/>
            <a:ext cx="533400" cy="53340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40" name="Oval 33"/>
          <p:cNvSpPr>
            <a:spLocks noChangeArrowheads="1"/>
          </p:cNvSpPr>
          <p:nvPr/>
        </p:nvSpPr>
        <p:spPr bwMode="auto">
          <a:xfrm>
            <a:off x="6477000" y="4343400"/>
            <a:ext cx="533400" cy="533400"/>
          </a:xfrm>
          <a:prstGeom prst="ellipse">
            <a:avLst/>
          </a:prstGeom>
          <a:solidFill>
            <a:srgbClr val="00B050">
              <a:alpha val="0"/>
            </a:srgbClr>
          </a:solidFill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 kern="0">
              <a:solidFill>
                <a:sysClr val="windowText" lastClr="000000"/>
              </a:solidFill>
              <a:latin typeface="Arial" charset="0"/>
            </a:endParaRPr>
          </a:p>
        </p:txBody>
      </p:sp>
      <p:cxnSp>
        <p:nvCxnSpPr>
          <p:cNvPr id="41" name="Straight Arrow Connector 40"/>
          <p:cNvCxnSpPr>
            <a:stCxn id="34" idx="7"/>
            <a:endCxn id="40" idx="3"/>
          </p:cNvCxnSpPr>
          <p:nvPr/>
        </p:nvCxnSpPr>
        <p:spPr>
          <a:xfrm rot="5400000" flipH="1" flipV="1">
            <a:off x="5713413" y="5027613"/>
            <a:ext cx="1069975" cy="6127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0" idx="5"/>
            <a:endCxn id="37" idx="0"/>
          </p:cNvCxnSpPr>
          <p:nvPr/>
        </p:nvCxnSpPr>
        <p:spPr>
          <a:xfrm rot="16200000" flipH="1">
            <a:off x="6761163" y="4970463"/>
            <a:ext cx="992187" cy="64928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7" idx="2"/>
            <a:endCxn id="34" idx="6"/>
          </p:cNvCxnSpPr>
          <p:nvPr/>
        </p:nvCxnSpPr>
        <p:spPr>
          <a:xfrm rot="10800000">
            <a:off x="6019800" y="6057900"/>
            <a:ext cx="1295400" cy="158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>
            <a:off x="6400800" y="5334000"/>
            <a:ext cx="838200" cy="45720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248400" y="5334000"/>
            <a:ext cx="762000" cy="533400"/>
          </a:xfrm>
          <a:prstGeom prst="straightConnector1">
            <a:avLst/>
          </a:prstGeom>
          <a:ln w="2540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6311107" y="5449094"/>
            <a:ext cx="836612" cy="0"/>
          </a:xfrm>
          <a:prstGeom prst="straightConnector1">
            <a:avLst/>
          </a:prstGeom>
          <a:ln w="2540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343400"/>
            <a:ext cx="43719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" name="Group 51"/>
          <p:cNvGrpSpPr>
            <a:grpSpLocks/>
          </p:cNvGrpSpPr>
          <p:nvPr/>
        </p:nvGrpSpPr>
        <p:grpSpPr bwMode="auto">
          <a:xfrm>
            <a:off x="2057400" y="5181600"/>
            <a:ext cx="304800" cy="304800"/>
            <a:chOff x="6553200" y="3048000"/>
            <a:chExt cx="304800" cy="304800"/>
          </a:xfrm>
        </p:grpSpPr>
        <p:sp>
          <p:nvSpPr>
            <p:cNvPr id="48" name="Oval 44"/>
            <p:cNvSpPr>
              <a:spLocks noChangeArrowheads="1"/>
            </p:cNvSpPr>
            <p:nvPr/>
          </p:nvSpPr>
          <p:spPr bwMode="auto">
            <a:xfrm>
              <a:off x="6553200" y="3124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49" name="Oval 45"/>
            <p:cNvSpPr>
              <a:spLocks noChangeArrowheads="1"/>
            </p:cNvSpPr>
            <p:nvPr/>
          </p:nvSpPr>
          <p:spPr bwMode="auto">
            <a:xfrm>
              <a:off x="6629400" y="3124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50" name="Oval 46"/>
            <p:cNvSpPr>
              <a:spLocks noChangeArrowheads="1"/>
            </p:cNvSpPr>
            <p:nvPr/>
          </p:nvSpPr>
          <p:spPr bwMode="auto">
            <a:xfrm>
              <a:off x="6553200" y="3048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51" name="Oval 47"/>
            <p:cNvSpPr>
              <a:spLocks noChangeArrowheads="1"/>
            </p:cNvSpPr>
            <p:nvPr/>
          </p:nvSpPr>
          <p:spPr bwMode="auto">
            <a:xfrm>
              <a:off x="6629400" y="3048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52" name="Group 92"/>
          <p:cNvGrpSpPr>
            <a:grpSpLocks/>
          </p:cNvGrpSpPr>
          <p:nvPr/>
        </p:nvGrpSpPr>
        <p:grpSpPr bwMode="auto">
          <a:xfrm>
            <a:off x="914400" y="5181600"/>
            <a:ext cx="304800" cy="304800"/>
            <a:chOff x="5715000" y="2667000"/>
            <a:chExt cx="304800" cy="304800"/>
          </a:xfrm>
        </p:grpSpPr>
        <p:sp>
          <p:nvSpPr>
            <p:cNvPr id="53" name="Oval 42"/>
            <p:cNvSpPr>
              <a:spLocks noChangeArrowheads="1"/>
            </p:cNvSpPr>
            <p:nvPr/>
          </p:nvSpPr>
          <p:spPr bwMode="auto">
            <a:xfrm>
              <a:off x="5715000" y="2667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54" name="Oval 48"/>
            <p:cNvSpPr>
              <a:spLocks noChangeArrowheads="1"/>
            </p:cNvSpPr>
            <p:nvPr/>
          </p:nvSpPr>
          <p:spPr bwMode="auto">
            <a:xfrm>
              <a:off x="5791200" y="2667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55" name="Oval 49"/>
            <p:cNvSpPr>
              <a:spLocks noChangeArrowheads="1"/>
            </p:cNvSpPr>
            <p:nvPr/>
          </p:nvSpPr>
          <p:spPr bwMode="auto">
            <a:xfrm>
              <a:off x="5791200" y="2743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56" name="Oval 50"/>
            <p:cNvSpPr>
              <a:spLocks noChangeArrowheads="1"/>
            </p:cNvSpPr>
            <p:nvPr/>
          </p:nvSpPr>
          <p:spPr bwMode="auto">
            <a:xfrm>
              <a:off x="5715000" y="2743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57" name="Group 64"/>
          <p:cNvGrpSpPr>
            <a:grpSpLocks/>
          </p:cNvGrpSpPr>
          <p:nvPr/>
        </p:nvGrpSpPr>
        <p:grpSpPr bwMode="auto">
          <a:xfrm>
            <a:off x="1524000" y="5181600"/>
            <a:ext cx="304800" cy="304800"/>
            <a:chOff x="7620000" y="1905000"/>
            <a:chExt cx="304800" cy="304800"/>
          </a:xfrm>
        </p:grpSpPr>
        <p:sp>
          <p:nvSpPr>
            <p:cNvPr id="58" name="Oval 26"/>
            <p:cNvSpPr>
              <a:spLocks noChangeArrowheads="1"/>
            </p:cNvSpPr>
            <p:nvPr/>
          </p:nvSpPr>
          <p:spPr bwMode="auto">
            <a:xfrm>
              <a:off x="7620000" y="1905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CE0CC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" name="Oval 26"/>
            <p:cNvSpPr>
              <a:spLocks noChangeArrowheads="1"/>
            </p:cNvSpPr>
            <p:nvPr/>
          </p:nvSpPr>
          <p:spPr bwMode="auto">
            <a:xfrm>
              <a:off x="7696200" y="1905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CE0CC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" name="Oval 26"/>
            <p:cNvSpPr>
              <a:spLocks noChangeArrowheads="1"/>
            </p:cNvSpPr>
            <p:nvPr/>
          </p:nvSpPr>
          <p:spPr bwMode="auto">
            <a:xfrm>
              <a:off x="7696200" y="1981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CE0CC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" name="Oval 26"/>
            <p:cNvSpPr>
              <a:spLocks noChangeArrowheads="1"/>
            </p:cNvSpPr>
            <p:nvPr/>
          </p:nvSpPr>
          <p:spPr bwMode="auto">
            <a:xfrm>
              <a:off x="7620000" y="1981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CE0CC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590800" y="5105400"/>
            <a:ext cx="304800" cy="457200"/>
            <a:chOff x="609600" y="5715000"/>
            <a:chExt cx="304800" cy="457200"/>
          </a:xfrm>
        </p:grpSpPr>
        <p:grpSp>
          <p:nvGrpSpPr>
            <p:cNvPr id="62" name="Group 92"/>
            <p:cNvGrpSpPr>
              <a:grpSpLocks/>
            </p:cNvGrpSpPr>
            <p:nvPr/>
          </p:nvGrpSpPr>
          <p:grpSpPr bwMode="auto">
            <a:xfrm>
              <a:off x="609600" y="5715000"/>
              <a:ext cx="304800" cy="304800"/>
              <a:chOff x="5715000" y="2667000"/>
              <a:chExt cx="304800" cy="304800"/>
            </a:xfrm>
          </p:grpSpPr>
          <p:sp>
            <p:nvSpPr>
              <p:cNvPr id="63" name="Oval 42"/>
              <p:cNvSpPr>
                <a:spLocks noChangeArrowheads="1"/>
              </p:cNvSpPr>
              <p:nvPr/>
            </p:nvSpPr>
            <p:spPr bwMode="auto">
              <a:xfrm>
                <a:off x="5715000" y="26670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64" name="Oval 48"/>
              <p:cNvSpPr>
                <a:spLocks noChangeArrowheads="1"/>
              </p:cNvSpPr>
              <p:nvPr/>
            </p:nvSpPr>
            <p:spPr bwMode="auto">
              <a:xfrm>
                <a:off x="5791200" y="26670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65" name="Oval 49"/>
              <p:cNvSpPr>
                <a:spLocks noChangeArrowheads="1"/>
              </p:cNvSpPr>
              <p:nvPr/>
            </p:nvSpPr>
            <p:spPr bwMode="auto">
              <a:xfrm>
                <a:off x="5791200" y="2743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66" name="Oval 50"/>
              <p:cNvSpPr>
                <a:spLocks noChangeArrowheads="1"/>
              </p:cNvSpPr>
              <p:nvPr/>
            </p:nvSpPr>
            <p:spPr bwMode="auto">
              <a:xfrm>
                <a:off x="5715000" y="2743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67" name="Group 92"/>
            <p:cNvGrpSpPr>
              <a:grpSpLocks/>
            </p:cNvGrpSpPr>
            <p:nvPr/>
          </p:nvGrpSpPr>
          <p:grpSpPr bwMode="auto">
            <a:xfrm>
              <a:off x="609600" y="5867400"/>
              <a:ext cx="304800" cy="304800"/>
              <a:chOff x="5715000" y="2667000"/>
              <a:chExt cx="304800" cy="304800"/>
            </a:xfrm>
          </p:grpSpPr>
          <p:sp>
            <p:nvSpPr>
              <p:cNvPr id="68" name="Oval 42"/>
              <p:cNvSpPr>
                <a:spLocks noChangeArrowheads="1"/>
              </p:cNvSpPr>
              <p:nvPr/>
            </p:nvSpPr>
            <p:spPr bwMode="auto">
              <a:xfrm>
                <a:off x="5715000" y="26670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69" name="Oval 48"/>
              <p:cNvSpPr>
                <a:spLocks noChangeArrowheads="1"/>
              </p:cNvSpPr>
              <p:nvPr/>
            </p:nvSpPr>
            <p:spPr bwMode="auto">
              <a:xfrm>
                <a:off x="5791200" y="26670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70" name="Oval 49"/>
              <p:cNvSpPr>
                <a:spLocks noChangeArrowheads="1"/>
              </p:cNvSpPr>
              <p:nvPr/>
            </p:nvSpPr>
            <p:spPr bwMode="auto">
              <a:xfrm>
                <a:off x="5791200" y="2743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71" name="Oval 50"/>
              <p:cNvSpPr>
                <a:spLocks noChangeArrowheads="1"/>
              </p:cNvSpPr>
              <p:nvPr/>
            </p:nvSpPr>
            <p:spPr bwMode="auto">
              <a:xfrm>
                <a:off x="5715000" y="2743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</p:grpSp>
      <p:grpSp>
        <p:nvGrpSpPr>
          <p:cNvPr id="98" name="Group 97"/>
          <p:cNvGrpSpPr/>
          <p:nvPr/>
        </p:nvGrpSpPr>
        <p:grpSpPr>
          <a:xfrm>
            <a:off x="3657600" y="5105400"/>
            <a:ext cx="304800" cy="457200"/>
            <a:chOff x="1295400" y="5715000"/>
            <a:chExt cx="304800" cy="457200"/>
          </a:xfrm>
        </p:grpSpPr>
        <p:grpSp>
          <p:nvGrpSpPr>
            <p:cNvPr id="72" name="Group 51"/>
            <p:cNvGrpSpPr>
              <a:grpSpLocks/>
            </p:cNvGrpSpPr>
            <p:nvPr/>
          </p:nvGrpSpPr>
          <p:grpSpPr bwMode="auto">
            <a:xfrm>
              <a:off x="1295400" y="5867400"/>
              <a:ext cx="304800" cy="304800"/>
              <a:chOff x="6553200" y="3048000"/>
              <a:chExt cx="304800" cy="304800"/>
            </a:xfrm>
          </p:grpSpPr>
          <p:sp>
            <p:nvSpPr>
              <p:cNvPr id="73" name="Oval 44"/>
              <p:cNvSpPr>
                <a:spLocks noChangeArrowheads="1"/>
              </p:cNvSpPr>
              <p:nvPr/>
            </p:nvSpPr>
            <p:spPr bwMode="auto">
              <a:xfrm>
                <a:off x="6553200" y="3124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BDFCB"/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74" name="Oval 45"/>
              <p:cNvSpPr>
                <a:spLocks noChangeArrowheads="1"/>
              </p:cNvSpPr>
              <p:nvPr/>
            </p:nvSpPr>
            <p:spPr bwMode="auto">
              <a:xfrm>
                <a:off x="6629400" y="3124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BDFCB"/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75" name="Oval 46"/>
              <p:cNvSpPr>
                <a:spLocks noChangeArrowheads="1"/>
              </p:cNvSpPr>
              <p:nvPr/>
            </p:nvSpPr>
            <p:spPr bwMode="auto">
              <a:xfrm>
                <a:off x="6553200" y="30480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BDFCB"/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76" name="Oval 47"/>
              <p:cNvSpPr>
                <a:spLocks noChangeArrowheads="1"/>
              </p:cNvSpPr>
              <p:nvPr/>
            </p:nvSpPr>
            <p:spPr bwMode="auto">
              <a:xfrm>
                <a:off x="6629400" y="30480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BDFCB"/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82" name="Group 51"/>
            <p:cNvGrpSpPr>
              <a:grpSpLocks/>
            </p:cNvGrpSpPr>
            <p:nvPr/>
          </p:nvGrpSpPr>
          <p:grpSpPr bwMode="auto">
            <a:xfrm>
              <a:off x="1295400" y="5715000"/>
              <a:ext cx="304800" cy="304800"/>
              <a:chOff x="6553200" y="3048000"/>
              <a:chExt cx="304800" cy="304800"/>
            </a:xfrm>
          </p:grpSpPr>
          <p:sp>
            <p:nvSpPr>
              <p:cNvPr id="83" name="Oval 44"/>
              <p:cNvSpPr>
                <a:spLocks noChangeArrowheads="1"/>
              </p:cNvSpPr>
              <p:nvPr/>
            </p:nvSpPr>
            <p:spPr bwMode="auto">
              <a:xfrm>
                <a:off x="6553200" y="3124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BDFCB"/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84" name="Oval 45"/>
              <p:cNvSpPr>
                <a:spLocks noChangeArrowheads="1"/>
              </p:cNvSpPr>
              <p:nvPr/>
            </p:nvSpPr>
            <p:spPr bwMode="auto">
              <a:xfrm>
                <a:off x="6629400" y="3124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BDFCB"/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85" name="Oval 46"/>
              <p:cNvSpPr>
                <a:spLocks noChangeArrowheads="1"/>
              </p:cNvSpPr>
              <p:nvPr/>
            </p:nvSpPr>
            <p:spPr bwMode="auto">
              <a:xfrm>
                <a:off x="6553200" y="30480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BDFCB"/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86" name="Oval 47"/>
              <p:cNvSpPr>
                <a:spLocks noChangeArrowheads="1"/>
              </p:cNvSpPr>
              <p:nvPr/>
            </p:nvSpPr>
            <p:spPr bwMode="auto">
              <a:xfrm>
                <a:off x="6629400" y="30480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BDFCB"/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3124200" y="5105400"/>
            <a:ext cx="304800" cy="457200"/>
            <a:chOff x="3124200" y="6019800"/>
            <a:chExt cx="304800" cy="457200"/>
          </a:xfrm>
        </p:grpSpPr>
        <p:grpSp>
          <p:nvGrpSpPr>
            <p:cNvPr id="87" name="Group 64"/>
            <p:cNvGrpSpPr>
              <a:grpSpLocks/>
            </p:cNvGrpSpPr>
            <p:nvPr/>
          </p:nvGrpSpPr>
          <p:grpSpPr bwMode="auto">
            <a:xfrm>
              <a:off x="3124200" y="6019800"/>
              <a:ext cx="304800" cy="304800"/>
              <a:chOff x="7620000" y="1905000"/>
              <a:chExt cx="304800" cy="304800"/>
            </a:xfrm>
          </p:grpSpPr>
          <p:sp>
            <p:nvSpPr>
              <p:cNvPr id="88" name="Oval 26"/>
              <p:cNvSpPr>
                <a:spLocks noChangeArrowheads="1"/>
              </p:cNvSpPr>
              <p:nvPr/>
            </p:nvSpPr>
            <p:spPr bwMode="auto">
              <a:xfrm>
                <a:off x="7620000" y="19050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CE0CC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89" name="Oval 26"/>
              <p:cNvSpPr>
                <a:spLocks noChangeArrowheads="1"/>
              </p:cNvSpPr>
              <p:nvPr/>
            </p:nvSpPr>
            <p:spPr bwMode="auto">
              <a:xfrm>
                <a:off x="7696200" y="19050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CE0CC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90" name="Oval 26"/>
              <p:cNvSpPr>
                <a:spLocks noChangeArrowheads="1"/>
              </p:cNvSpPr>
              <p:nvPr/>
            </p:nvSpPr>
            <p:spPr bwMode="auto">
              <a:xfrm>
                <a:off x="7696200" y="1981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CE0CC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91" name="Oval 26"/>
              <p:cNvSpPr>
                <a:spLocks noChangeArrowheads="1"/>
              </p:cNvSpPr>
              <p:nvPr/>
            </p:nvSpPr>
            <p:spPr bwMode="auto">
              <a:xfrm>
                <a:off x="7620000" y="1981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CE0CC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92" name="Group 64"/>
            <p:cNvGrpSpPr>
              <a:grpSpLocks/>
            </p:cNvGrpSpPr>
            <p:nvPr/>
          </p:nvGrpSpPr>
          <p:grpSpPr bwMode="auto">
            <a:xfrm>
              <a:off x="3124200" y="6172200"/>
              <a:ext cx="304800" cy="304800"/>
              <a:chOff x="7620000" y="1905000"/>
              <a:chExt cx="304800" cy="304800"/>
            </a:xfrm>
          </p:grpSpPr>
          <p:sp>
            <p:nvSpPr>
              <p:cNvPr id="93" name="Oval 26"/>
              <p:cNvSpPr>
                <a:spLocks noChangeArrowheads="1"/>
              </p:cNvSpPr>
              <p:nvPr/>
            </p:nvSpPr>
            <p:spPr bwMode="auto">
              <a:xfrm>
                <a:off x="7620000" y="19050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CE0CC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94" name="Oval 26"/>
              <p:cNvSpPr>
                <a:spLocks noChangeArrowheads="1"/>
              </p:cNvSpPr>
              <p:nvPr/>
            </p:nvSpPr>
            <p:spPr bwMode="auto">
              <a:xfrm>
                <a:off x="7696200" y="19050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CE0CC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95" name="Oval 26"/>
              <p:cNvSpPr>
                <a:spLocks noChangeArrowheads="1"/>
              </p:cNvSpPr>
              <p:nvPr/>
            </p:nvSpPr>
            <p:spPr bwMode="auto">
              <a:xfrm>
                <a:off x="7696200" y="1981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CE0CC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96" name="Oval 26"/>
              <p:cNvSpPr>
                <a:spLocks noChangeArrowheads="1"/>
              </p:cNvSpPr>
              <p:nvPr/>
            </p:nvSpPr>
            <p:spPr bwMode="auto">
              <a:xfrm>
                <a:off x="7620000" y="1981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CE0CC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100" name="Group 92"/>
          <p:cNvGrpSpPr>
            <a:grpSpLocks/>
          </p:cNvGrpSpPr>
          <p:nvPr/>
        </p:nvGrpSpPr>
        <p:grpSpPr bwMode="auto">
          <a:xfrm>
            <a:off x="2590800" y="5181600"/>
            <a:ext cx="304800" cy="304800"/>
            <a:chOff x="5715000" y="2667000"/>
            <a:chExt cx="304800" cy="304800"/>
          </a:xfrm>
        </p:grpSpPr>
        <p:sp>
          <p:nvSpPr>
            <p:cNvPr id="101" name="Oval 42"/>
            <p:cNvSpPr>
              <a:spLocks noChangeArrowheads="1"/>
            </p:cNvSpPr>
            <p:nvPr/>
          </p:nvSpPr>
          <p:spPr bwMode="auto">
            <a:xfrm>
              <a:off x="5715000" y="2667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102" name="Oval 48"/>
            <p:cNvSpPr>
              <a:spLocks noChangeArrowheads="1"/>
            </p:cNvSpPr>
            <p:nvPr/>
          </p:nvSpPr>
          <p:spPr bwMode="auto">
            <a:xfrm>
              <a:off x="5791200" y="2667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103" name="Oval 49"/>
            <p:cNvSpPr>
              <a:spLocks noChangeArrowheads="1"/>
            </p:cNvSpPr>
            <p:nvPr/>
          </p:nvSpPr>
          <p:spPr bwMode="auto">
            <a:xfrm>
              <a:off x="5791200" y="2743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104" name="Oval 50"/>
            <p:cNvSpPr>
              <a:spLocks noChangeArrowheads="1"/>
            </p:cNvSpPr>
            <p:nvPr/>
          </p:nvSpPr>
          <p:spPr bwMode="auto">
            <a:xfrm>
              <a:off x="5715000" y="2743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914400" y="5257800"/>
            <a:ext cx="304800" cy="228600"/>
            <a:chOff x="1066800" y="6019800"/>
            <a:chExt cx="304800" cy="228600"/>
          </a:xfrm>
        </p:grpSpPr>
        <p:sp>
          <p:nvSpPr>
            <p:cNvPr id="106" name="Oval 42"/>
            <p:cNvSpPr>
              <a:spLocks noChangeArrowheads="1"/>
            </p:cNvSpPr>
            <p:nvPr/>
          </p:nvSpPr>
          <p:spPr bwMode="auto">
            <a:xfrm>
              <a:off x="1066800" y="6019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107" name="Oval 48"/>
            <p:cNvSpPr>
              <a:spLocks noChangeArrowheads="1"/>
            </p:cNvSpPr>
            <p:nvPr/>
          </p:nvSpPr>
          <p:spPr bwMode="auto">
            <a:xfrm>
              <a:off x="1143000" y="6019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31" grpId="3" animBg="1"/>
      <p:bldP spid="33" grpId="0" animBg="1"/>
      <p:bldP spid="33" grpId="1" animBg="1"/>
      <p:bldP spid="33" grpId="2" animBg="1"/>
      <p:bldP spid="35" grpId="0" animBg="1"/>
      <p:bldP spid="35" grpId="1" animBg="1"/>
      <p:bldP spid="37" grpId="0" animBg="1"/>
      <p:bldP spid="37" grpId="1" animBg="1"/>
      <p:bldP spid="37" grpId="2" animBg="1"/>
      <p:bldP spid="37" grpId="3" animBg="1"/>
      <p:bldP spid="38" grpId="0" animBg="1"/>
      <p:bldP spid="38" grpId="1" animBg="1"/>
      <p:bldP spid="38" grpId="2" animBg="1"/>
      <p:bldP spid="38" grpId="3" animBg="1"/>
      <p:bldP spid="39" grpId="0" animBg="1"/>
      <p:bldP spid="3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4114800" y="54864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28" name="Text Box 21"/>
          <p:cNvSpPr txBox="1">
            <a:spLocks noChangeArrowheads="1"/>
          </p:cNvSpPr>
          <p:nvPr/>
        </p:nvSpPr>
        <p:spPr bwMode="auto">
          <a:xfrm>
            <a:off x="6705600" y="2133600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26629" name="Text Box 21"/>
          <p:cNvSpPr txBox="1">
            <a:spLocks noChangeArrowheads="1"/>
          </p:cNvSpPr>
          <p:nvPr/>
        </p:nvSpPr>
        <p:spPr bwMode="auto">
          <a:xfrm>
            <a:off x="6705600" y="2890837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219200" y="381000"/>
            <a:ext cx="6705600" cy="971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6600" tIns="33480" rIns="66600" bIns="33480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9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Absence Indicators</a:t>
            </a:r>
            <a:endParaRPr lang="en-US" sz="39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1" name="Rectangle 10"/>
          <p:cNvSpPr>
            <a:spLocks noChangeArrowheads="1"/>
          </p:cNvSpPr>
          <p:nvPr/>
        </p:nvSpPr>
        <p:spPr bwMode="auto">
          <a:xfrm>
            <a:off x="457200" y="1905000"/>
            <a:ext cx="434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marL="339725" indent="-339725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400" i="0" dirty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But how do we know that a</a:t>
            </a:r>
          </a:p>
          <a:p>
            <a:pPr marL="339725" indent="-339725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400" i="0" dirty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group of molecules is </a:t>
            </a:r>
            <a:r>
              <a:rPr lang="en-US" sz="2400" i="0" dirty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absent</a:t>
            </a:r>
            <a:r>
              <a:rPr lang="en-US" sz="2400" i="0" dirty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?</a:t>
            </a:r>
          </a:p>
        </p:txBody>
      </p:sp>
      <p:sp>
        <p:nvSpPr>
          <p:cNvPr id="10" name="Oval 26"/>
          <p:cNvSpPr>
            <a:spLocks noChangeArrowheads="1"/>
          </p:cNvSpPr>
          <p:nvPr/>
        </p:nvSpPr>
        <p:spPr bwMode="auto">
          <a:xfrm>
            <a:off x="8153400" y="21336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Oval 33"/>
          <p:cNvSpPr>
            <a:spLocks noChangeArrowheads="1"/>
          </p:cNvSpPr>
          <p:nvPr/>
        </p:nvSpPr>
        <p:spPr bwMode="auto">
          <a:xfrm>
            <a:off x="8153400" y="28194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7" name="Oval 33"/>
          <p:cNvSpPr>
            <a:spLocks noChangeArrowheads="1"/>
          </p:cNvSpPr>
          <p:nvPr/>
        </p:nvSpPr>
        <p:spPr bwMode="auto">
          <a:xfrm>
            <a:off x="4495800" y="60960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8" name="Oval 33"/>
          <p:cNvSpPr>
            <a:spLocks noChangeArrowheads="1"/>
          </p:cNvSpPr>
          <p:nvPr/>
        </p:nvSpPr>
        <p:spPr bwMode="auto">
          <a:xfrm>
            <a:off x="3810000" y="62484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20" name="Oval 33"/>
          <p:cNvSpPr>
            <a:spLocks noChangeArrowheads="1"/>
          </p:cNvSpPr>
          <p:nvPr/>
        </p:nvSpPr>
        <p:spPr bwMode="auto">
          <a:xfrm>
            <a:off x="3048000" y="59436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24" name="Oval 33"/>
          <p:cNvSpPr>
            <a:spLocks noChangeArrowheads="1"/>
          </p:cNvSpPr>
          <p:nvPr/>
        </p:nvSpPr>
        <p:spPr bwMode="auto">
          <a:xfrm>
            <a:off x="3733800" y="44958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26" name="Oval 33"/>
          <p:cNvSpPr>
            <a:spLocks noChangeArrowheads="1"/>
          </p:cNvSpPr>
          <p:nvPr/>
        </p:nvSpPr>
        <p:spPr bwMode="auto">
          <a:xfrm>
            <a:off x="4343400" y="48768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29" name="Oval 33"/>
          <p:cNvSpPr>
            <a:spLocks noChangeArrowheads="1"/>
          </p:cNvSpPr>
          <p:nvPr/>
        </p:nvSpPr>
        <p:spPr bwMode="auto">
          <a:xfrm>
            <a:off x="2971800" y="51054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 kern="0">
              <a:solidFill>
                <a:sysClr val="windowText" lastClr="000000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819400"/>
            <a:ext cx="2043113" cy="161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5410200"/>
            <a:ext cx="2228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4" grpId="0" animBg="1"/>
      <p:bldP spid="24" grpId="1" animBg="1"/>
      <p:bldP spid="26" grpId="0" animBg="1"/>
      <p:bldP spid="26" grpId="1" animBg="1"/>
      <p:bldP spid="29" grpId="0" animBg="1"/>
      <p:bldP spid="2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6" descr="mynew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075" y="1735138"/>
            <a:ext cx="784860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1219200" y="381000"/>
            <a:ext cx="6705600" cy="971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6600" tIns="33480" rIns="66600" bIns="33480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9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Moving Average Filter</a:t>
            </a:r>
            <a:endParaRPr lang="en-US" sz="39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38200" y="4724400"/>
            <a:ext cx="304800" cy="3048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>
            <a:off x="1295400" y="5334000"/>
            <a:ext cx="304800" cy="304800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" name="Oval 26"/>
          <p:cNvSpPr>
            <a:spLocks noChangeArrowheads="1"/>
          </p:cNvSpPr>
          <p:nvPr/>
        </p:nvSpPr>
        <p:spPr bwMode="auto">
          <a:xfrm>
            <a:off x="457200" y="5334000"/>
            <a:ext cx="3048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4327525" y="4800600"/>
            <a:ext cx="228600" cy="228600"/>
          </a:xfrm>
          <a:prstGeom prst="ellipse">
            <a:avLst/>
          </a:prstGeom>
          <a:gradFill rotWithShape="0">
            <a:gsLst>
              <a:gs pos="0">
                <a:srgbClr val="CBDFCB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i="0">
              <a:solidFill>
                <a:srgbClr val="FFFFFF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1752600" y="2286000"/>
            <a:ext cx="228600" cy="228600"/>
          </a:xfrm>
          <a:prstGeom prst="ellipse">
            <a:avLst/>
          </a:prstGeom>
          <a:gradFill rotWithShape="0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3825875" y="4786313"/>
            <a:ext cx="228600" cy="228600"/>
          </a:xfrm>
          <a:prstGeom prst="ellipse">
            <a:avLst/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7162800" y="4876800"/>
            <a:ext cx="228600" cy="228600"/>
          </a:xfrm>
          <a:prstGeom prst="ellipse">
            <a:avLst/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7315200" y="4876800"/>
            <a:ext cx="228600" cy="228600"/>
          </a:xfrm>
          <a:prstGeom prst="ellipse">
            <a:avLst/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7239000" y="4762500"/>
            <a:ext cx="228600" cy="228600"/>
          </a:xfrm>
          <a:prstGeom prst="ellipse">
            <a:avLst/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4090988" y="4113213"/>
            <a:ext cx="228600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7496175" y="4114800"/>
            <a:ext cx="2286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4572000" y="4114800"/>
            <a:ext cx="228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1600200" y="1600200"/>
            <a:ext cx="228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>
            <a:spLocks noChangeArrowheads="1"/>
          </p:cNvSpPr>
          <p:nvPr/>
        </p:nvSpPr>
        <p:spPr bwMode="auto">
          <a:xfrm>
            <a:off x="1752600" y="2438400"/>
            <a:ext cx="228600" cy="228600"/>
          </a:xfrm>
          <a:prstGeom prst="ellipse">
            <a:avLst/>
          </a:prstGeom>
          <a:gradFill rotWithShape="0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82" name="Oval 81"/>
          <p:cNvSpPr>
            <a:spLocks noChangeArrowheads="1"/>
          </p:cNvSpPr>
          <p:nvPr/>
        </p:nvSpPr>
        <p:spPr bwMode="auto">
          <a:xfrm>
            <a:off x="1905000" y="2438400"/>
            <a:ext cx="228600" cy="228600"/>
          </a:xfrm>
          <a:prstGeom prst="ellipse">
            <a:avLst/>
          </a:prstGeom>
          <a:gradFill rotWithShape="0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83" name="Oval 82"/>
          <p:cNvSpPr>
            <a:spLocks noChangeArrowheads="1"/>
          </p:cNvSpPr>
          <p:nvPr/>
        </p:nvSpPr>
        <p:spPr bwMode="auto">
          <a:xfrm>
            <a:off x="1905000" y="2286000"/>
            <a:ext cx="228600" cy="228600"/>
          </a:xfrm>
          <a:prstGeom prst="ellipse">
            <a:avLst/>
          </a:prstGeom>
          <a:gradFill rotWithShape="0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84" name="Oval 83"/>
          <p:cNvSpPr>
            <a:spLocks noChangeArrowheads="1"/>
          </p:cNvSpPr>
          <p:nvPr/>
        </p:nvSpPr>
        <p:spPr bwMode="auto">
          <a:xfrm>
            <a:off x="4800600" y="4800600"/>
            <a:ext cx="228600" cy="228600"/>
          </a:xfrm>
          <a:prstGeom prst="ellipse">
            <a:avLst/>
          </a:prstGeom>
          <a:gradFill rotWithShape="0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2362200" y="1828800"/>
            <a:ext cx="35814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rot="5400000">
            <a:off x="2896394" y="2132806"/>
            <a:ext cx="6096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5400000">
            <a:off x="3124994" y="3428206"/>
            <a:ext cx="6096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5400000">
            <a:off x="5942807" y="3429794"/>
            <a:ext cx="609600" cy="158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>
            <a:spLocks noChangeArrowheads="1"/>
          </p:cNvSpPr>
          <p:nvPr/>
        </p:nvSpPr>
        <p:spPr bwMode="auto">
          <a:xfrm>
            <a:off x="3124200" y="2514600"/>
            <a:ext cx="228600" cy="228600"/>
          </a:xfrm>
          <a:prstGeom prst="ellipse">
            <a:avLst/>
          </a:prstGeom>
          <a:gradFill rotWithShape="0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97" name="Oval 96"/>
          <p:cNvSpPr>
            <a:spLocks noChangeArrowheads="1"/>
          </p:cNvSpPr>
          <p:nvPr/>
        </p:nvSpPr>
        <p:spPr bwMode="auto">
          <a:xfrm>
            <a:off x="3124200" y="2667000"/>
            <a:ext cx="228600" cy="228600"/>
          </a:xfrm>
          <a:prstGeom prst="ellipse">
            <a:avLst/>
          </a:prstGeom>
          <a:gradFill rotWithShape="0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98" name="Oval 97"/>
          <p:cNvSpPr>
            <a:spLocks noChangeArrowheads="1"/>
          </p:cNvSpPr>
          <p:nvPr/>
        </p:nvSpPr>
        <p:spPr bwMode="auto">
          <a:xfrm>
            <a:off x="3276600" y="2667000"/>
            <a:ext cx="228600" cy="228600"/>
          </a:xfrm>
          <a:prstGeom prst="ellipse">
            <a:avLst/>
          </a:prstGeom>
          <a:gradFill rotWithShape="0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99" name="Oval 98"/>
          <p:cNvSpPr>
            <a:spLocks noChangeArrowheads="1"/>
          </p:cNvSpPr>
          <p:nvPr/>
        </p:nvSpPr>
        <p:spPr bwMode="auto">
          <a:xfrm>
            <a:off x="3276600" y="2514600"/>
            <a:ext cx="228600" cy="228600"/>
          </a:xfrm>
          <a:prstGeom prst="ellipse">
            <a:avLst/>
          </a:prstGeom>
          <a:gradFill rotWithShape="0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100" name="Oval 99"/>
          <p:cNvSpPr>
            <a:spLocks noChangeArrowheads="1"/>
          </p:cNvSpPr>
          <p:nvPr/>
        </p:nvSpPr>
        <p:spPr bwMode="auto">
          <a:xfrm>
            <a:off x="5943600" y="2514600"/>
            <a:ext cx="228600" cy="228600"/>
          </a:xfrm>
          <a:prstGeom prst="ellipse">
            <a:avLst/>
          </a:prstGeom>
          <a:gradFill rotWithShape="0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101" name="Oval 100"/>
          <p:cNvSpPr>
            <a:spLocks noChangeArrowheads="1"/>
          </p:cNvSpPr>
          <p:nvPr/>
        </p:nvSpPr>
        <p:spPr bwMode="auto">
          <a:xfrm>
            <a:off x="5943600" y="2667000"/>
            <a:ext cx="228600" cy="228600"/>
          </a:xfrm>
          <a:prstGeom prst="ellipse">
            <a:avLst/>
          </a:prstGeom>
          <a:gradFill rotWithShape="0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102" name="Oval 101"/>
          <p:cNvSpPr>
            <a:spLocks noChangeArrowheads="1"/>
          </p:cNvSpPr>
          <p:nvPr/>
        </p:nvSpPr>
        <p:spPr bwMode="auto">
          <a:xfrm>
            <a:off x="6096000" y="2667000"/>
            <a:ext cx="228600" cy="228600"/>
          </a:xfrm>
          <a:prstGeom prst="ellipse">
            <a:avLst/>
          </a:prstGeom>
          <a:gradFill rotWithShape="0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103" name="Oval 102"/>
          <p:cNvSpPr>
            <a:spLocks noChangeArrowheads="1"/>
          </p:cNvSpPr>
          <p:nvPr/>
        </p:nvSpPr>
        <p:spPr bwMode="auto">
          <a:xfrm>
            <a:off x="6096000" y="2514600"/>
            <a:ext cx="228600" cy="228600"/>
          </a:xfrm>
          <a:prstGeom prst="ellipse">
            <a:avLst/>
          </a:prstGeom>
          <a:gradFill rotWithShape="0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cxnSp>
        <p:nvCxnSpPr>
          <p:cNvPr id="112" name="Straight Arrow Connector 111"/>
          <p:cNvCxnSpPr/>
          <p:nvPr/>
        </p:nvCxnSpPr>
        <p:spPr>
          <a:xfrm>
            <a:off x="5791200" y="4953000"/>
            <a:ext cx="11430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/>
          <p:cNvSpPr>
            <a:spLocks noChangeArrowheads="1"/>
          </p:cNvSpPr>
          <p:nvPr/>
        </p:nvSpPr>
        <p:spPr bwMode="auto">
          <a:xfrm>
            <a:off x="5715000" y="3962400"/>
            <a:ext cx="228600" cy="228600"/>
          </a:xfrm>
          <a:prstGeom prst="ellipse">
            <a:avLst/>
          </a:prstGeom>
          <a:gradFill rotWithShape="0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116" name="Oval 115"/>
          <p:cNvSpPr>
            <a:spLocks noChangeArrowheads="1"/>
          </p:cNvSpPr>
          <p:nvPr/>
        </p:nvSpPr>
        <p:spPr bwMode="auto">
          <a:xfrm>
            <a:off x="5867400" y="3962400"/>
            <a:ext cx="228600" cy="228600"/>
          </a:xfrm>
          <a:prstGeom prst="ellipse">
            <a:avLst/>
          </a:prstGeom>
          <a:gradFill rotWithShape="0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117" name="Oval 116"/>
          <p:cNvSpPr>
            <a:spLocks noChangeArrowheads="1"/>
          </p:cNvSpPr>
          <p:nvPr/>
        </p:nvSpPr>
        <p:spPr bwMode="auto">
          <a:xfrm>
            <a:off x="2514600" y="3962400"/>
            <a:ext cx="228600" cy="228600"/>
          </a:xfrm>
          <a:prstGeom prst="ellipse">
            <a:avLst/>
          </a:prstGeom>
          <a:gradFill rotWithShape="0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118" name="Oval 117"/>
          <p:cNvSpPr>
            <a:spLocks noChangeArrowheads="1"/>
          </p:cNvSpPr>
          <p:nvPr/>
        </p:nvSpPr>
        <p:spPr bwMode="auto">
          <a:xfrm>
            <a:off x="2667000" y="3962400"/>
            <a:ext cx="228600" cy="228600"/>
          </a:xfrm>
          <a:prstGeom prst="ellipse">
            <a:avLst/>
          </a:prstGeom>
          <a:gradFill rotWithShape="0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cxnSp>
        <p:nvCxnSpPr>
          <p:cNvPr id="121" name="Straight Arrow Connector 120"/>
          <p:cNvCxnSpPr/>
          <p:nvPr/>
        </p:nvCxnSpPr>
        <p:spPr>
          <a:xfrm>
            <a:off x="3048000" y="4876800"/>
            <a:ext cx="5334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>
            <a:spLocks noChangeArrowheads="1"/>
          </p:cNvSpPr>
          <p:nvPr/>
        </p:nvSpPr>
        <p:spPr bwMode="auto">
          <a:xfrm>
            <a:off x="3940175" y="4784725"/>
            <a:ext cx="228600" cy="228600"/>
          </a:xfrm>
          <a:prstGeom prst="ellipse">
            <a:avLst/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09600" y="5715000"/>
            <a:ext cx="99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marL="339725" indent="-339725"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1400" i="0" dirty="0" smtClean="0">
                <a:latin typeface="Arial" pitchFamily="34" charset="0"/>
                <a:ea typeface="DejaVu Sans"/>
                <a:cs typeface="DejaVu Sans"/>
              </a:rPr>
              <a:t>absence </a:t>
            </a:r>
          </a:p>
          <a:p>
            <a:pPr marL="339725" indent="-339725"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1400" i="0" dirty="0" smtClean="0">
                <a:latin typeface="Arial" pitchFamily="34" charset="0"/>
                <a:ea typeface="DejaVu Sans"/>
                <a:cs typeface="DejaVu Sans"/>
              </a:rPr>
              <a:t>indicators</a:t>
            </a:r>
            <a:endParaRPr lang="en-US" sz="1400" i="0" dirty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04800" y="4572000"/>
            <a:ext cx="1524000" cy="1828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7" grpId="2" animBg="1"/>
      <p:bldP spid="38" grpId="0" animBg="1"/>
      <p:bldP spid="38" grpId="1" animBg="1"/>
      <p:bldP spid="41" grpId="0" animBg="1"/>
      <p:bldP spid="22" grpId="0" animBg="1"/>
      <p:bldP spid="25" grpId="0" animBg="1"/>
      <p:bldP spid="25" grpId="1" animBg="1"/>
      <p:bldP spid="30" grpId="0" animBg="1"/>
      <p:bldP spid="30" grpId="1" animBg="1"/>
      <p:bldP spid="33" grpId="0" animBg="1"/>
      <p:bldP spid="36" grpId="0" animBg="1"/>
      <p:bldP spid="50" grpId="0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1219200" y="152400"/>
            <a:ext cx="6705600" cy="971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6600" tIns="33480" rIns="66600" bIns="33480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9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Moving Average Filter</a:t>
            </a:r>
            <a:endParaRPr lang="en-US" sz="39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60326" y="1066800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marL="339725" indent="-339725"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i="0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Signal transfer</a:t>
            </a:r>
            <a:endParaRPr lang="en-US" i="0" dirty="0">
              <a:solidFill>
                <a:srgbClr val="FF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648200" y="1219200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marL="339725" indent="-339725"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i="0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Computation</a:t>
            </a:r>
            <a:endParaRPr lang="en-US" i="0" dirty="0">
              <a:solidFill>
                <a:srgbClr val="FF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648200" y="30480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marL="339725" indent="-339725"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i="0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Absence indicator</a:t>
            </a:r>
            <a:endParaRPr lang="en-US" i="0" dirty="0">
              <a:solidFill>
                <a:srgbClr val="FF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447799"/>
            <a:ext cx="2953960" cy="327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1125" y="4805550"/>
            <a:ext cx="2214750" cy="40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050" y="5245925"/>
            <a:ext cx="194733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3581401"/>
            <a:ext cx="213500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1752600"/>
            <a:ext cx="1447800" cy="68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1559625" y="4888675"/>
            <a:ext cx="304800" cy="304800"/>
          </a:xfrm>
          <a:prstGeom prst="roundRect">
            <a:avLst/>
          </a:prstGeom>
          <a:solidFill>
            <a:srgbClr val="0070C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447800" y="1981200"/>
            <a:ext cx="304800" cy="304800"/>
          </a:xfrm>
          <a:prstGeom prst="roundRect">
            <a:avLst/>
          </a:prstGeom>
          <a:solidFill>
            <a:srgbClr val="0070C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800600" y="6096000"/>
            <a:ext cx="304800" cy="304800"/>
          </a:xfrm>
          <a:prstGeom prst="roundRect">
            <a:avLst/>
          </a:prstGeom>
          <a:solidFill>
            <a:srgbClr val="0070C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236525" y="6084125"/>
            <a:ext cx="304800" cy="304800"/>
          </a:xfrm>
          <a:prstGeom prst="roundRect">
            <a:avLst/>
          </a:prstGeom>
          <a:solidFill>
            <a:srgbClr val="0070C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643250" y="6096000"/>
            <a:ext cx="304800" cy="304800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667000" y="4419600"/>
            <a:ext cx="304800" cy="304800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412175" y="4002975"/>
            <a:ext cx="304800" cy="304800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800600" y="4367150"/>
            <a:ext cx="304800" cy="304800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184075" y="4367150"/>
            <a:ext cx="304800" cy="304800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160325" y="2145475"/>
            <a:ext cx="304800" cy="304800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3"/>
          <p:cNvSpPr txBox="1">
            <a:spLocks/>
          </p:cNvSpPr>
          <p:nvPr/>
        </p:nvSpPr>
        <p:spPr bwMode="auto">
          <a:xfrm>
            <a:off x="990600" y="563880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i="0" dirty="0" smtClean="0">
                <a:latin typeface="Arial" pitchFamily="34" charset="0"/>
                <a:cs typeface="Arial" pitchFamily="34" charset="0"/>
              </a:rPr>
              <a:t>Output obtained by ODE simulations of the chemical kinetics.</a:t>
            </a:r>
          </a:p>
          <a:p>
            <a:pPr>
              <a:spcBef>
                <a:spcPct val="20000"/>
              </a:spcBef>
            </a:pPr>
            <a:endParaRPr lang="en-US" sz="200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4800" y="4819650"/>
            <a:ext cx="990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6600" tIns="33480" rIns="66600" bIns="3348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Simulation Results: </a:t>
            </a:r>
            <a:r>
              <a:rPr lang="en-US" sz="36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Moving Average</a:t>
            </a:r>
            <a:endParaRPr lang="en-US" sz="36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38200"/>
            <a:ext cx="6491287" cy="473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762000"/>
            <a:ext cx="5257800" cy="468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827813"/>
            <a:ext cx="5257800" cy="470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1" y="833470"/>
            <a:ext cx="5257800" cy="469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599" y="833350"/>
            <a:ext cx="5247259" cy="46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532300"/>
            <a:ext cx="7010400" cy="23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219200" y="381000"/>
            <a:ext cx="6705600" cy="971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6600" tIns="33480" rIns="66600" bIns="33480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9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General DSP System</a:t>
            </a:r>
            <a:endParaRPr lang="en-US" sz="39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524000"/>
            <a:ext cx="3143250" cy="245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1219200" y="381000"/>
            <a:ext cx="6705600" cy="971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6600" tIns="33480" rIns="66600" bIns="33480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900" b="1" i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Biquad</a:t>
            </a:r>
            <a:r>
              <a:rPr lang="en-US" sz="39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Filter</a:t>
            </a:r>
            <a:endParaRPr lang="en-US" sz="39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0"/>
            <a:ext cx="7094380" cy="478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1219200" y="-76200"/>
            <a:ext cx="6705600" cy="971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6600" tIns="33480" rIns="66600" bIns="33480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9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Biquad Filter</a:t>
            </a:r>
            <a:endParaRPr lang="en-US" sz="39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553200" y="3810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marL="339725" indent="-339725"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i="0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Absence indicator</a:t>
            </a:r>
            <a:endParaRPr lang="en-US" i="0" dirty="0">
              <a:solidFill>
                <a:srgbClr val="FF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33600" y="11430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marL="339725" indent="-339725"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i="0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Signal transfer</a:t>
            </a:r>
            <a:endParaRPr lang="en-US" i="0" dirty="0">
              <a:solidFill>
                <a:srgbClr val="FF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477000" y="45720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marL="339725" indent="-339725"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i="0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Computation</a:t>
            </a:r>
            <a:endParaRPr lang="en-US" i="0" dirty="0">
              <a:solidFill>
                <a:srgbClr val="FF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220980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426" y="3733801"/>
            <a:ext cx="2496456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828800"/>
            <a:ext cx="2743200" cy="325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5105400"/>
            <a:ext cx="131648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762000"/>
            <a:ext cx="197256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3810000" y="3810000"/>
            <a:ext cx="228600" cy="228600"/>
          </a:xfrm>
          <a:prstGeom prst="roundRect">
            <a:avLst/>
          </a:prstGeom>
          <a:solidFill>
            <a:srgbClr val="0070C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553200" y="1828800"/>
            <a:ext cx="228600" cy="228600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810000" y="4114800"/>
            <a:ext cx="228600" cy="228600"/>
          </a:xfrm>
          <a:prstGeom prst="roundRect">
            <a:avLst/>
          </a:prstGeom>
          <a:solidFill>
            <a:srgbClr val="0070C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810000" y="4800600"/>
            <a:ext cx="228600" cy="228600"/>
          </a:xfrm>
          <a:prstGeom prst="roundRect">
            <a:avLst/>
          </a:prstGeom>
          <a:solidFill>
            <a:srgbClr val="0070C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7796150" y="6072250"/>
            <a:ext cx="228600" cy="228600"/>
          </a:xfrm>
          <a:prstGeom prst="roundRect">
            <a:avLst/>
          </a:prstGeom>
          <a:solidFill>
            <a:srgbClr val="0070C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796150" y="6348350"/>
            <a:ext cx="228600" cy="228600"/>
          </a:xfrm>
          <a:prstGeom prst="roundRect">
            <a:avLst/>
          </a:prstGeom>
          <a:solidFill>
            <a:srgbClr val="0070C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7884225" y="4091050"/>
            <a:ext cx="228600" cy="228600"/>
          </a:xfrm>
          <a:prstGeom prst="roundRect">
            <a:avLst/>
          </a:prstGeom>
          <a:solidFill>
            <a:srgbClr val="0070C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576950" y="4074225"/>
            <a:ext cx="228600" cy="228600"/>
          </a:xfrm>
          <a:prstGeom prst="roundRect">
            <a:avLst/>
          </a:prstGeom>
          <a:solidFill>
            <a:srgbClr val="0070C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7860475" y="1840675"/>
            <a:ext cx="228600" cy="228600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7772400" y="5193475"/>
            <a:ext cx="228600" cy="228600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772400" y="5469575"/>
            <a:ext cx="228600" cy="228600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7772400" y="5774375"/>
            <a:ext cx="228600" cy="228600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3757550" y="3164775"/>
            <a:ext cx="292925" cy="304800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4812475" y="3517075"/>
            <a:ext cx="292925" cy="304800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4812475" y="4074225"/>
            <a:ext cx="292925" cy="304800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219200" y="0"/>
            <a:ext cx="6705600" cy="971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6600" tIns="33480" rIns="66600" bIns="33480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6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Overview</a:t>
            </a:r>
            <a:endParaRPr lang="en-US" sz="36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71" name="Rectangle 96"/>
          <p:cNvSpPr>
            <a:spLocks noChangeArrowheads="1"/>
          </p:cNvSpPr>
          <p:nvPr/>
        </p:nvSpPr>
        <p:spPr bwMode="auto">
          <a:xfrm>
            <a:off x="609600" y="1295400"/>
            <a:ext cx="7543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t" anchorCtr="0"/>
          <a:lstStyle/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i="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Signal processing 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with</a:t>
            </a:r>
            <a:r>
              <a:rPr lang="en-US" sz="2800" i="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 chemical reactions: </a:t>
            </a:r>
            <a:r>
              <a:rPr lang="en-US" sz="2800" i="0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exact</a:t>
            </a:r>
            <a:r>
              <a:rPr lang="en-US" sz="2800" i="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 and </a:t>
            </a:r>
            <a:r>
              <a:rPr lang="en-US" sz="2800" i="0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rate-independent</a:t>
            </a:r>
            <a:r>
              <a:rPr lang="en-US" sz="2800" i="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 designs.</a:t>
            </a:r>
          </a:p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i="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Technology-independent designs: </a:t>
            </a:r>
            <a:r>
              <a:rPr lang="en-US" sz="2800" i="0" dirty="0" smtClean="0">
                <a:solidFill>
                  <a:srgbClr val="006600"/>
                </a:solidFill>
                <a:latin typeface="Arial" pitchFamily="34" charset="0"/>
                <a:ea typeface="DejaVu Sans"/>
                <a:cs typeface="DejaVu Sans"/>
              </a:rPr>
              <a:t>abstract </a:t>
            </a:r>
            <a:r>
              <a:rPr lang="en-US" sz="2800" i="0" dirty="0" smtClean="0">
                <a:latin typeface="Arial" pitchFamily="34" charset="0"/>
                <a:ea typeface="DejaVu Sans"/>
                <a:cs typeface="DejaVu Sans"/>
              </a:rPr>
              <a:t>chemical reactions</a:t>
            </a:r>
            <a:r>
              <a:rPr lang="en-US" sz="2800" i="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.</a:t>
            </a:r>
          </a:p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i="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Technology-mapping: </a:t>
            </a:r>
            <a:r>
              <a:rPr lang="en-US" sz="2800" i="0" dirty="0" smtClean="0">
                <a:solidFill>
                  <a:srgbClr val="006600"/>
                </a:solidFill>
                <a:latin typeface="Arial" pitchFamily="34" charset="0"/>
                <a:ea typeface="DejaVu Sans"/>
                <a:cs typeface="DejaVu Sans"/>
              </a:rPr>
              <a:t>DNA strand displacement </a:t>
            </a:r>
            <a:r>
              <a:rPr lang="en-US" sz="2800" i="0" dirty="0" smtClean="0">
                <a:latin typeface="Arial" pitchFamily="34" charset="0"/>
                <a:ea typeface="DejaVu Sans"/>
                <a:cs typeface="DejaVu Sans"/>
              </a:rPr>
              <a:t>reactions</a:t>
            </a:r>
            <a:r>
              <a:rPr lang="en-US" sz="2800" i="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.</a:t>
            </a:r>
          </a:p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i="0" dirty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Examples: </a:t>
            </a:r>
            <a:r>
              <a:rPr lang="en-US" sz="2800" i="0" dirty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FIR</a:t>
            </a:r>
            <a:r>
              <a:rPr lang="en-US" sz="2800" i="0" dirty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 </a:t>
            </a:r>
            <a:r>
              <a:rPr lang="en-US" sz="2800" i="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moving average and </a:t>
            </a:r>
            <a:r>
              <a:rPr lang="en-US" sz="2800" i="0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IIR </a:t>
            </a:r>
            <a:r>
              <a:rPr lang="en-US" sz="2800" i="0" dirty="0" err="1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biquad</a:t>
            </a:r>
            <a:r>
              <a:rPr lang="en-US" sz="2800" i="0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 </a:t>
            </a:r>
            <a:r>
              <a:rPr lang="en-US" sz="2800" i="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filters.</a:t>
            </a:r>
          </a:p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i="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General synthesis </a:t>
            </a:r>
            <a:r>
              <a:rPr lang="en-US" sz="2800" i="0" dirty="0" err="1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methdology</a:t>
            </a:r>
            <a:r>
              <a:rPr lang="en-US" sz="2800" i="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.</a:t>
            </a:r>
            <a:endParaRPr lang="en-US" sz="2800" i="0" dirty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4050" y="133350"/>
            <a:ext cx="8027988" cy="1085850"/>
          </a:xfrm>
        </p:spPr>
        <p:txBody>
          <a:bodyPr/>
          <a:lstStyle/>
          <a:p>
            <a:pPr eaLnBrk="1" hangingPunct="1">
              <a:defRPr/>
            </a:pPr>
            <a:r>
              <a:rPr lang="en-US" sz="39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DejaVu Sans" charset="0"/>
              </a:rPr>
              <a:t>Discussion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3863" y="2673350"/>
            <a:ext cx="8458200" cy="1293813"/>
          </a:xfrm>
        </p:spPr>
        <p:txBody>
          <a:bodyPr/>
          <a:lstStyle/>
          <a:p>
            <a:pPr eaLnBrk="1" hangingPunct="1"/>
            <a:r>
              <a:rPr lang="en-US" sz="2400" smtClean="0"/>
              <a:t>Synthesize a design for a precise, robust, programmable computation – with </a:t>
            </a:r>
            <a:r>
              <a:rPr lang="en-US" sz="2400" i="1" smtClean="0">
                <a:solidFill>
                  <a:srgbClr val="663300"/>
                </a:solidFill>
              </a:rPr>
              <a:t>abstract</a:t>
            </a:r>
            <a:r>
              <a:rPr lang="en-US" sz="2400" smtClean="0"/>
              <a:t> types and reactions.</a:t>
            </a:r>
          </a:p>
          <a:p>
            <a:pPr eaLnBrk="1" hangingPunct="1"/>
            <a:endParaRPr lang="en-US" sz="240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36513" y="1397000"/>
            <a:ext cx="9220201" cy="1071563"/>
            <a:chOff x="-23" y="880"/>
            <a:chExt cx="5808" cy="675"/>
          </a:xfrm>
        </p:grpSpPr>
        <p:sp>
          <p:nvSpPr>
            <p:cNvPr id="41994" name="Text Box 5"/>
            <p:cNvSpPr txBox="1">
              <a:spLocks noChangeArrowheads="1"/>
            </p:cNvSpPr>
            <p:nvPr/>
          </p:nvSpPr>
          <p:spPr bwMode="auto">
            <a:xfrm>
              <a:off x="0" y="880"/>
              <a:ext cx="576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i="0">
                  <a:solidFill>
                    <a:srgbClr val="FF0000"/>
                  </a:solidFill>
                  <a:latin typeface="Arial" pitchFamily="34" charset="0"/>
                </a:rPr>
                <a:t>Computational Chemical Design</a:t>
              </a:r>
            </a:p>
          </p:txBody>
        </p:sp>
        <p:sp>
          <p:nvSpPr>
            <p:cNvPr id="41995" name="Text Box 6"/>
            <p:cNvSpPr txBox="1">
              <a:spLocks noChangeArrowheads="1"/>
            </p:cNvSpPr>
            <p:nvPr/>
          </p:nvSpPr>
          <p:spPr bwMode="auto">
            <a:xfrm>
              <a:off x="25" y="1074"/>
              <a:ext cx="576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rgbClr val="663300"/>
                  </a:solidFill>
                  <a:latin typeface="Arial" pitchFamily="34" charset="0"/>
                </a:rPr>
                <a:t>vis-a-vis</a:t>
              </a:r>
            </a:p>
          </p:txBody>
        </p:sp>
        <p:sp>
          <p:nvSpPr>
            <p:cNvPr id="41996" name="Text Box 7"/>
            <p:cNvSpPr txBox="1">
              <a:spLocks noChangeArrowheads="1"/>
            </p:cNvSpPr>
            <p:nvPr/>
          </p:nvSpPr>
          <p:spPr bwMode="auto">
            <a:xfrm>
              <a:off x="-23" y="1267"/>
              <a:ext cx="576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i="0">
                  <a:solidFill>
                    <a:srgbClr val="006600"/>
                  </a:solidFill>
                  <a:latin typeface="Arial" pitchFamily="34" charset="0"/>
                </a:rPr>
                <a:t>Technology-Independent </a:t>
              </a:r>
              <a:r>
                <a:rPr lang="en-US" sz="2400" i="0">
                  <a:solidFill>
                    <a:srgbClr val="000000"/>
                  </a:solidFill>
                  <a:latin typeface="Arial" pitchFamily="34" charset="0"/>
                </a:rPr>
                <a:t>Logic Synthesis</a:t>
              </a:r>
            </a:p>
          </p:txBody>
        </p:sp>
      </p:grpSp>
      <p:sp>
        <p:nvSpPr>
          <p:cNvPr id="218120" name="Rectangle 8"/>
          <p:cNvSpPr>
            <a:spLocks noChangeArrowheads="1"/>
          </p:cNvSpPr>
          <p:nvPr/>
        </p:nvSpPr>
        <p:spPr bwMode="auto">
          <a:xfrm>
            <a:off x="423863" y="5349875"/>
            <a:ext cx="841375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0">
                <a:solidFill>
                  <a:srgbClr val="000000"/>
                </a:solidFill>
                <a:latin typeface="Arial" pitchFamily="34" charset="0"/>
              </a:rPr>
              <a:t>Implement design by selecting </a:t>
            </a:r>
            <a:r>
              <a:rPr lang="en-US" sz="2400" i="0">
                <a:solidFill>
                  <a:srgbClr val="663300"/>
                </a:solidFill>
                <a:latin typeface="Arial" pitchFamily="34" charset="0"/>
              </a:rPr>
              <a:t>specific</a:t>
            </a:r>
            <a:r>
              <a:rPr lang="en-US" sz="2400" i="0">
                <a:solidFill>
                  <a:srgbClr val="000000"/>
                </a:solidFill>
                <a:latin typeface="Arial" pitchFamily="34" charset="0"/>
              </a:rPr>
              <a:t> types and reactions –  say from “toolkit”.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-36513" y="4014788"/>
            <a:ext cx="9220201" cy="1103312"/>
            <a:chOff x="-23" y="2529"/>
            <a:chExt cx="5808" cy="695"/>
          </a:xfrm>
        </p:grpSpPr>
        <p:sp>
          <p:nvSpPr>
            <p:cNvPr id="41991" name="Text Box 10"/>
            <p:cNvSpPr txBox="1">
              <a:spLocks noChangeArrowheads="1"/>
            </p:cNvSpPr>
            <p:nvPr/>
          </p:nvSpPr>
          <p:spPr bwMode="auto">
            <a:xfrm>
              <a:off x="0" y="2529"/>
              <a:ext cx="576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i="0">
                  <a:solidFill>
                    <a:srgbClr val="FF0000"/>
                  </a:solidFill>
                  <a:latin typeface="Arial" pitchFamily="34" charset="0"/>
                </a:rPr>
                <a:t>Experimental Design </a:t>
              </a:r>
            </a:p>
          </p:txBody>
        </p:sp>
        <p:sp>
          <p:nvSpPr>
            <p:cNvPr id="41992" name="Text Box 11"/>
            <p:cNvSpPr txBox="1">
              <a:spLocks noChangeArrowheads="1"/>
            </p:cNvSpPr>
            <p:nvPr/>
          </p:nvSpPr>
          <p:spPr bwMode="auto">
            <a:xfrm>
              <a:off x="25" y="2733"/>
              <a:ext cx="576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rgbClr val="663300"/>
                  </a:solidFill>
                  <a:latin typeface="Arial" pitchFamily="34" charset="0"/>
                </a:rPr>
                <a:t>vis-a-vis</a:t>
              </a:r>
            </a:p>
          </p:txBody>
        </p:sp>
        <p:sp>
          <p:nvSpPr>
            <p:cNvPr id="41993" name="Text Box 12"/>
            <p:cNvSpPr txBox="1">
              <a:spLocks noChangeArrowheads="1"/>
            </p:cNvSpPr>
            <p:nvPr/>
          </p:nvSpPr>
          <p:spPr bwMode="auto">
            <a:xfrm>
              <a:off x="-23" y="2936"/>
              <a:ext cx="576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i="0">
                  <a:solidFill>
                    <a:srgbClr val="006600"/>
                  </a:solidFill>
                  <a:latin typeface="Arial" pitchFamily="34" charset="0"/>
                </a:rPr>
                <a:t>Technology Mapping </a:t>
              </a:r>
              <a:r>
                <a:rPr lang="en-US" sz="2400" i="0">
                  <a:solidFill>
                    <a:srgbClr val="000000"/>
                  </a:solidFill>
                  <a:latin typeface="Arial" pitchFamily="34" charset="0"/>
                </a:rPr>
                <a:t>in Circuit Design 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/>
      <p:bldP spid="2181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DejaVu Sans" charset="0"/>
              </a:rPr>
              <a:t>Technology Mapping:</a:t>
            </a:r>
            <a:br>
              <a:rPr lang="en-US" sz="32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DejaVu Sans" charset="0"/>
              </a:rPr>
            </a:br>
            <a:r>
              <a:rPr lang="en-US" sz="32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DejaVu Sans" charset="0"/>
              </a:rPr>
              <a:t>DNA Strand Displacement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1295400"/>
            <a:ext cx="9067800" cy="4291012"/>
            <a:chOff x="0" y="1600200"/>
            <a:chExt cx="9067800" cy="4291013"/>
          </a:xfrm>
        </p:grpSpPr>
        <p:pic>
          <p:nvPicPr>
            <p:cNvPr id="4301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741" y="1752600"/>
              <a:ext cx="8961059" cy="4138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0" name="Rectangle 3"/>
            <p:cNvSpPr>
              <a:spLocks noChangeArrowheads="1"/>
            </p:cNvSpPr>
            <p:nvPr/>
          </p:nvSpPr>
          <p:spPr bwMode="auto">
            <a:xfrm>
              <a:off x="0" y="1600200"/>
              <a:ext cx="838200" cy="6858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021" name="Rectangle 4"/>
            <p:cNvSpPr>
              <a:spLocks noChangeArrowheads="1"/>
            </p:cNvSpPr>
            <p:nvPr/>
          </p:nvSpPr>
          <p:spPr bwMode="auto">
            <a:xfrm>
              <a:off x="76200" y="3657600"/>
              <a:ext cx="838200" cy="6858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011488" y="1447800"/>
            <a:ext cx="3008312" cy="554038"/>
            <a:chOff x="2819400" y="1981200"/>
            <a:chExt cx="3007787" cy="553998"/>
          </a:xfrm>
        </p:grpSpPr>
        <p:sp>
          <p:nvSpPr>
            <p:cNvPr id="43014" name="Line 97"/>
            <p:cNvSpPr>
              <a:spLocks noChangeShapeType="1"/>
            </p:cNvSpPr>
            <p:nvPr/>
          </p:nvSpPr>
          <p:spPr bwMode="auto">
            <a:xfrm>
              <a:off x="3505200" y="2255837"/>
              <a:ext cx="457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15" name="Text Box 98"/>
            <p:cNvSpPr txBox="1">
              <a:spLocks noChangeArrowheads="1"/>
            </p:cNvSpPr>
            <p:nvPr/>
          </p:nvSpPr>
          <p:spPr bwMode="auto">
            <a:xfrm>
              <a:off x="2819400" y="1981200"/>
              <a:ext cx="56938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000" b="1" dirty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r>
                <a:rPr lang="en-US" sz="3000" b="1" i="0" baseline="-25000" dirty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sz="3000" b="1" i="0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43016" name="Text Box 98"/>
            <p:cNvSpPr txBox="1">
              <a:spLocks noChangeArrowheads="1"/>
            </p:cNvSpPr>
            <p:nvPr/>
          </p:nvSpPr>
          <p:spPr bwMode="auto">
            <a:xfrm>
              <a:off x="4114800" y="1981200"/>
              <a:ext cx="56938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000" b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r>
                <a:rPr lang="en-US" sz="3000" b="1" i="0" baseline="-250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sz="3000" b="1" i="0" baseline="-250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43017" name="Text Box 98"/>
            <p:cNvSpPr txBox="1">
              <a:spLocks noChangeArrowheads="1"/>
            </p:cNvSpPr>
            <p:nvPr/>
          </p:nvSpPr>
          <p:spPr bwMode="auto">
            <a:xfrm>
              <a:off x="5257800" y="1981200"/>
              <a:ext cx="56938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000" b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r>
                <a:rPr lang="en-US" sz="3000" b="1" i="0" baseline="-250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sz="3000" b="1" i="0" baseline="-250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43018" name="Text Box 98"/>
            <p:cNvSpPr txBox="1">
              <a:spLocks noChangeArrowheads="1"/>
            </p:cNvSpPr>
            <p:nvPr/>
          </p:nvSpPr>
          <p:spPr bwMode="auto">
            <a:xfrm>
              <a:off x="4724400" y="1981200"/>
              <a:ext cx="40427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000" b="1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 sz="3000" b="1" i="0" baseline="-250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4800" y="5486400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D. </a:t>
            </a:r>
            <a:r>
              <a:rPr lang="en-US" sz="2400" i="0" dirty="0" err="1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Soloveichik</a:t>
            </a:r>
            <a:r>
              <a:rPr lang="en-US" sz="2400" i="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et al</a:t>
            </a:r>
            <a:r>
              <a:rPr lang="en-US" sz="2400" i="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: </a:t>
            </a:r>
            <a:r>
              <a:rPr lang="en-US" sz="2400" i="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“</a:t>
            </a:r>
            <a:r>
              <a:rPr lang="en-US" sz="2400" i="0" dirty="0">
                <a:solidFill>
                  <a:srgbClr val="004D00"/>
                </a:solidFill>
                <a:latin typeface="Arial" pitchFamily="34" charset="0"/>
                <a:cs typeface="Times New Roman" pitchFamily="18" charset="0"/>
              </a:rPr>
              <a:t>DNA as a Universal Substrate for Chemical Kinetics</a:t>
            </a:r>
            <a:r>
              <a:rPr lang="en-US" sz="2400" i="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.” PNAS, Mar 2010</a:t>
            </a:r>
            <a:endParaRPr lang="en-US" sz="2400" i="0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kern="12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DejaVu Sans" charset="0"/>
              </a:rPr>
              <a:t>Technology Mapping:</a:t>
            </a:r>
            <a:br>
              <a:rPr lang="en-US" sz="3200" kern="12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DejaVu Sans" charset="0"/>
              </a:rPr>
            </a:br>
            <a:r>
              <a:rPr lang="en-US" sz="3200" kern="12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DejaVu Sans" charset="0"/>
              </a:rPr>
              <a:t>DNA </a:t>
            </a:r>
            <a:r>
              <a:rPr lang="en-US" sz="32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DejaVu Sans" charset="0"/>
              </a:rPr>
              <a:t>Strand Displacement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971800" y="1295400"/>
            <a:ext cx="2968199" cy="554040"/>
            <a:chOff x="2819400" y="1981198"/>
            <a:chExt cx="2967682" cy="554000"/>
          </a:xfrm>
        </p:grpSpPr>
        <p:sp>
          <p:nvSpPr>
            <p:cNvPr id="43014" name="Line 97"/>
            <p:cNvSpPr>
              <a:spLocks noChangeShapeType="1"/>
            </p:cNvSpPr>
            <p:nvPr/>
          </p:nvSpPr>
          <p:spPr bwMode="auto">
            <a:xfrm>
              <a:off x="4608095" y="2255835"/>
              <a:ext cx="457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15" name="Text Box 98"/>
            <p:cNvSpPr txBox="1">
              <a:spLocks noChangeArrowheads="1"/>
            </p:cNvSpPr>
            <p:nvPr/>
          </p:nvSpPr>
          <p:spPr bwMode="auto">
            <a:xfrm>
              <a:off x="2819400" y="1981200"/>
              <a:ext cx="56938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000" b="1" dirty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r>
                <a:rPr lang="en-US" sz="3000" b="1" i="0" baseline="-25000" dirty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sz="3000" b="1" i="0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43016" name="Text Box 98"/>
            <p:cNvSpPr txBox="1">
              <a:spLocks noChangeArrowheads="1"/>
            </p:cNvSpPr>
            <p:nvPr/>
          </p:nvSpPr>
          <p:spPr bwMode="auto">
            <a:xfrm>
              <a:off x="5217695" y="1981198"/>
              <a:ext cx="56938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000" b="1" dirty="0" smtClean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r>
                <a:rPr lang="en-US" sz="3000" b="1" i="0" baseline="-25000" dirty="0" smtClean="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sz="3000" b="1" i="0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43017" name="Text Box 98"/>
            <p:cNvSpPr txBox="1">
              <a:spLocks noChangeArrowheads="1"/>
            </p:cNvSpPr>
            <p:nvPr/>
          </p:nvSpPr>
          <p:spPr bwMode="auto">
            <a:xfrm>
              <a:off x="3922614" y="1981200"/>
              <a:ext cx="56938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000" b="1" dirty="0" smtClean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r>
                <a:rPr lang="en-US" sz="3000" b="1" i="0" baseline="-25000" dirty="0" smtClean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sz="3000" b="1" i="0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43018" name="Text Box 98"/>
            <p:cNvSpPr txBox="1">
              <a:spLocks noChangeArrowheads="1"/>
            </p:cNvSpPr>
            <p:nvPr/>
          </p:nvSpPr>
          <p:spPr bwMode="auto">
            <a:xfrm>
              <a:off x="3389214" y="1981200"/>
              <a:ext cx="404279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000" b="1" dirty="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 sz="3000" b="1" i="0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57400"/>
            <a:ext cx="72866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4800" y="5486400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D. </a:t>
            </a:r>
            <a:r>
              <a:rPr lang="en-US" sz="2400" i="0" dirty="0" err="1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Soloveichik</a:t>
            </a:r>
            <a:r>
              <a:rPr lang="en-US" sz="2400" i="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et al</a:t>
            </a:r>
            <a:r>
              <a:rPr lang="en-US" sz="2400" i="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: </a:t>
            </a:r>
            <a:r>
              <a:rPr lang="en-US" sz="2400" i="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“</a:t>
            </a:r>
            <a:r>
              <a:rPr lang="en-US" sz="2400" i="0" dirty="0">
                <a:solidFill>
                  <a:srgbClr val="004D00"/>
                </a:solidFill>
                <a:latin typeface="Arial" pitchFamily="34" charset="0"/>
                <a:cs typeface="Times New Roman" pitchFamily="18" charset="0"/>
              </a:rPr>
              <a:t>DNA as a Universal Substrate for Chemical Kinetics</a:t>
            </a:r>
            <a:r>
              <a:rPr lang="en-US" sz="2400" i="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.” PNAS, Mar 2010</a:t>
            </a:r>
            <a:endParaRPr lang="en-US" sz="2400" i="0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381000"/>
            <a:ext cx="91440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6600" tIns="33480" rIns="66600" bIns="3348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Simulation Results</a:t>
            </a:r>
            <a:r>
              <a:rPr lang="en-US" sz="2800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</a:t>
            </a:r>
            <a:r>
              <a:rPr lang="en-US" sz="2800" i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Biquad</a:t>
            </a:r>
            <a:r>
              <a:rPr lang="en-US" sz="2800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Filter</a:t>
            </a:r>
            <a:endParaRPr lang="en-US" sz="2800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2772" name="Content Placeholder 3"/>
          <p:cNvSpPr txBox="1">
            <a:spLocks/>
          </p:cNvSpPr>
          <p:nvPr/>
        </p:nvSpPr>
        <p:spPr bwMode="auto">
          <a:xfrm>
            <a:off x="304800" y="56388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i="0" dirty="0" smtClean="0">
                <a:latin typeface="Arial" pitchFamily="34" charset="0"/>
                <a:cs typeface="Arial" pitchFamily="34" charset="0"/>
              </a:rPr>
              <a:t>Output obtained by ODE simulations of chemical kinetics at the DNA level.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00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00525" y="5019675"/>
            <a:ext cx="990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990600"/>
            <a:ext cx="6248400" cy="452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1219200" y="381000"/>
            <a:ext cx="6705600" cy="971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6600" tIns="33480" rIns="66600" bIns="33480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900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Conclusions</a:t>
            </a:r>
            <a:endParaRPr lang="en-US" sz="3900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63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Functionality: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Basic digital signal are implemented with chemical reactions.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Robustness: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Computation is rate independent. Implementation requires only coarse rate levels.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An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automatic compiler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 is available at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ea typeface="DejaVu Sans"/>
                <a:cs typeface="DejaVu Sans"/>
              </a:rPr>
              <a:t>http://cctbio.ece.umn.edu/biocompiler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3863" y="1447800"/>
            <a:ext cx="8458200" cy="129381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600" dirty="0" smtClean="0">
                <a:solidFill>
                  <a:schemeClr val="tx2"/>
                </a:solidFill>
              </a:rPr>
              <a:t>Experimental Implementation</a:t>
            </a:r>
            <a:r>
              <a:rPr lang="en-US" sz="2600" dirty="0" smtClean="0"/>
              <a:t> and </a:t>
            </a:r>
            <a:r>
              <a:rPr lang="en-US" sz="2600" dirty="0" smtClean="0">
                <a:solidFill>
                  <a:schemeClr val="tx2"/>
                </a:solidFill>
              </a:rPr>
              <a:t>Optimization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400" dirty="0" smtClean="0"/>
              <a:t>Translate </a:t>
            </a:r>
            <a:r>
              <a:rPr lang="en-US" sz="2400" dirty="0" smtClean="0">
                <a:solidFill>
                  <a:srgbClr val="006600"/>
                </a:solidFill>
              </a:rPr>
              <a:t>into DNA strand displacement </a:t>
            </a:r>
            <a:r>
              <a:rPr lang="en-US" sz="2400" dirty="0" smtClean="0"/>
              <a:t>reactions.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400" dirty="0" smtClean="0"/>
              <a:t>Optimization reactions at the DNA level.</a:t>
            </a:r>
          </a:p>
          <a:p>
            <a:pPr marL="0" indent="0" eaLnBrk="1" hangingPunct="1">
              <a:buNone/>
            </a:pPr>
            <a:endParaRPr lang="en-US" sz="2600" dirty="0" smtClean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7200" y="2971800"/>
            <a:ext cx="8458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600" i="0" dirty="0" smtClean="0">
                <a:solidFill>
                  <a:schemeClr val="tx2"/>
                </a:solidFill>
                <a:latin typeface="Arial" pitchFamily="34" charset="0"/>
              </a:rPr>
              <a:t>System performance analysis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i="0" dirty="0" smtClean="0">
                <a:solidFill>
                  <a:srgbClr val="006600"/>
                </a:solidFill>
                <a:latin typeface="Arial" pitchFamily="34" charset="0"/>
              </a:rPr>
              <a:t>Dynamic range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i="0" dirty="0" smtClean="0">
                <a:solidFill>
                  <a:srgbClr val="006600"/>
                </a:solidFill>
                <a:latin typeface="Arial" pitchFamily="34" charset="0"/>
              </a:rPr>
              <a:t>Precision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i="0" dirty="0" smtClean="0">
                <a:latin typeface="Arial" pitchFamily="34" charset="0"/>
              </a:rPr>
              <a:t>Representation of </a:t>
            </a:r>
            <a:r>
              <a:rPr lang="en-US" sz="2400" i="0" dirty="0" smtClean="0">
                <a:solidFill>
                  <a:srgbClr val="006600"/>
                </a:solidFill>
                <a:latin typeface="Arial" pitchFamily="34" charset="0"/>
              </a:rPr>
              <a:t>negative</a:t>
            </a:r>
            <a:r>
              <a:rPr lang="en-US" sz="2400" i="0" dirty="0" smtClean="0">
                <a:latin typeface="Arial" pitchFamily="34" charset="0"/>
              </a:rPr>
              <a:t> signals</a:t>
            </a:r>
          </a:p>
          <a:p>
            <a:pPr>
              <a:spcBef>
                <a:spcPct val="20000"/>
              </a:spcBef>
            </a:pPr>
            <a:r>
              <a:rPr lang="en-US" sz="2600" i="0" dirty="0" smtClean="0">
                <a:solidFill>
                  <a:srgbClr val="FF0000"/>
                </a:solidFill>
                <a:latin typeface="Arial" pitchFamily="34" charset="0"/>
              </a:rPr>
              <a:t>Applications</a:t>
            </a:r>
            <a:endParaRPr lang="en-US" sz="2600" i="0" dirty="0" smtClean="0">
              <a:latin typeface="Arial" pitchFamily="34" charset="0"/>
            </a:endParaRP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i="0" dirty="0">
                <a:solidFill>
                  <a:srgbClr val="006600"/>
                </a:solidFill>
                <a:latin typeface="Arial" pitchFamily="34" charset="0"/>
              </a:rPr>
              <a:t>D</a:t>
            </a:r>
            <a:r>
              <a:rPr lang="en-US" sz="2600" i="0" dirty="0" smtClean="0">
                <a:solidFill>
                  <a:srgbClr val="006600"/>
                </a:solidFill>
                <a:latin typeface="Arial" pitchFamily="34" charset="0"/>
              </a:rPr>
              <a:t>rug delivery</a:t>
            </a:r>
            <a:r>
              <a:rPr lang="en-US" sz="2600" i="0" dirty="0" smtClean="0">
                <a:latin typeface="Arial" pitchFamily="34" charset="0"/>
              </a:rPr>
              <a:t>.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i="0" dirty="0">
                <a:solidFill>
                  <a:srgbClr val="006600"/>
                </a:solidFill>
                <a:latin typeface="Arial" pitchFamily="34" charset="0"/>
              </a:rPr>
              <a:t>B</a:t>
            </a:r>
            <a:r>
              <a:rPr lang="en-US" sz="2600" i="0" dirty="0" smtClean="0">
                <a:solidFill>
                  <a:srgbClr val="006600"/>
                </a:solidFill>
                <a:latin typeface="Arial" pitchFamily="34" charset="0"/>
              </a:rPr>
              <a:t>iochemical sensing</a:t>
            </a:r>
            <a:r>
              <a:rPr lang="en-US" sz="2600" i="0" dirty="0" smtClean="0">
                <a:latin typeface="Arial" pitchFamily="34" charset="0"/>
              </a:rPr>
              <a:t>.</a:t>
            </a:r>
            <a:r>
              <a:rPr lang="en-US" sz="2600" i="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82952" name="Rectangle 2"/>
          <p:cNvSpPr>
            <a:spLocks noChangeArrowheads="1"/>
          </p:cNvSpPr>
          <p:nvPr/>
        </p:nvSpPr>
        <p:spPr bwMode="auto">
          <a:xfrm>
            <a:off x="654050" y="133350"/>
            <a:ext cx="80279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DejaVu Sans" charset="0"/>
              </a:rPr>
              <a:t>Future Work</a:t>
            </a:r>
            <a:endParaRPr lang="en-US" sz="3200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DejaVu Sans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6"/>
          <p:cNvSpPr txBox="1">
            <a:spLocks noChangeArrowheads="1"/>
          </p:cNvSpPr>
          <p:nvPr/>
        </p:nvSpPr>
        <p:spPr bwMode="auto">
          <a:xfrm>
            <a:off x="0" y="175260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2400">
              <a:solidFill>
                <a:srgbClr val="663300"/>
              </a:solidFill>
              <a:latin typeface="Arial" pitchFamily="34" charset="0"/>
            </a:endParaRPr>
          </a:p>
        </p:txBody>
      </p:sp>
      <p:sp>
        <p:nvSpPr>
          <p:cNvPr id="82952" name="Rectangle 2"/>
          <p:cNvSpPr>
            <a:spLocks noChangeArrowheads="1"/>
          </p:cNvSpPr>
          <p:nvPr/>
        </p:nvSpPr>
        <p:spPr bwMode="auto">
          <a:xfrm>
            <a:off x="533400" y="838200"/>
            <a:ext cx="80279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DejaVu Sans" charset="0"/>
              </a:rPr>
              <a:t>Questions?</a:t>
            </a:r>
            <a:endParaRPr lang="en-US" sz="40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DejaVu Sans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2362200"/>
            <a:ext cx="80279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DejaVu Sans" charset="0"/>
              </a:rPr>
              <a:t>Thanks to NSF and BICB</a:t>
            </a:r>
            <a:endParaRPr lang="en-US" sz="40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DejaVu Sans" charset="0"/>
            </a:endParaRPr>
          </a:p>
        </p:txBody>
      </p:sp>
      <p:pic>
        <p:nvPicPr>
          <p:cNvPr id="7" name="Picture 19" descr="ns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665538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ic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106863"/>
            <a:ext cx="152400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81000" y="5570538"/>
            <a:ext cx="4953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i="0" dirty="0">
                <a:solidFill>
                  <a:srgbClr val="000000"/>
                </a:solidFill>
                <a:latin typeface="Arial" pitchFamily="34" charset="0"/>
              </a:rPr>
              <a:t>NSF CAREER Award #0845650</a:t>
            </a:r>
          </a:p>
          <a:p>
            <a:pPr eaLnBrk="0" hangingPunct="0"/>
            <a:r>
              <a:rPr lang="en-US" sz="2400" i="0" dirty="0">
                <a:solidFill>
                  <a:srgbClr val="000000"/>
                </a:solidFill>
                <a:latin typeface="Arial" pitchFamily="34" charset="0"/>
              </a:rPr>
              <a:t>NSF EAGER Grant    #0946601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572000" y="5181600"/>
            <a:ext cx="449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i="0" dirty="0">
                <a:solidFill>
                  <a:srgbClr val="000000"/>
                </a:solidFill>
                <a:latin typeface="Arial" pitchFamily="34" charset="0"/>
              </a:rPr>
              <a:t>Biomedical Informatics &amp; Computational Biology</a:t>
            </a:r>
            <a:br>
              <a:rPr lang="en-US" sz="2400" i="0" dirty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2400" i="0" dirty="0">
                <a:solidFill>
                  <a:srgbClr val="000000"/>
                </a:solidFill>
                <a:latin typeface="Arial" pitchFamily="34" charset="0"/>
              </a:rPr>
              <a:t>UMN / Mayo Clinic /  IBM</a:t>
            </a:r>
            <a:endParaRPr lang="en-US" sz="2000" i="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Box 265"/>
          <p:cNvSpPr txBox="1">
            <a:spLocks noChangeArrowheads="1"/>
          </p:cNvSpPr>
          <p:nvPr/>
        </p:nvSpPr>
        <p:spPr bwMode="auto">
          <a:xfrm>
            <a:off x="5029200" y="5181600"/>
            <a:ext cx="3429000" cy="99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6600" tIns="33480" rIns="66600" bIns="3348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i="0" dirty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Chemically, molecular </a:t>
            </a:r>
            <a:r>
              <a:rPr lang="en-US" sz="2000" i="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quantities, or concentrations, </a:t>
            </a:r>
            <a:r>
              <a:rPr lang="en-US" sz="2000" i="0" dirty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represent the digital signal.</a:t>
            </a:r>
          </a:p>
        </p:txBody>
      </p:sp>
      <p:sp>
        <p:nvSpPr>
          <p:cNvPr id="4" name="Text Box 134"/>
          <p:cNvSpPr txBox="1">
            <a:spLocks noChangeArrowheads="1"/>
          </p:cNvSpPr>
          <p:nvPr/>
        </p:nvSpPr>
        <p:spPr bwMode="auto">
          <a:xfrm>
            <a:off x="2608263" y="446088"/>
            <a:ext cx="3563937" cy="579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5520" tIns="63720" rIns="65520" bIns="32760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en-US" sz="36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Digital Signal Processing</a:t>
            </a:r>
            <a:endParaRPr lang="en-US" sz="36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9" name="Text Box 265"/>
          <p:cNvSpPr txBox="1">
            <a:spLocks noChangeArrowheads="1"/>
          </p:cNvSpPr>
          <p:nvPr/>
        </p:nvSpPr>
        <p:spPr bwMode="auto">
          <a:xfrm>
            <a:off x="381000" y="1752600"/>
            <a:ext cx="2819400" cy="68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i="0" dirty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A digital signal is a sequence of numbers.</a:t>
            </a:r>
          </a:p>
        </p:txBody>
      </p:sp>
      <p:sp>
        <p:nvSpPr>
          <p:cNvPr id="100" name="Text Box 265"/>
          <p:cNvSpPr txBox="1">
            <a:spLocks noChangeArrowheads="1"/>
          </p:cNvSpPr>
          <p:nvPr/>
        </p:nvSpPr>
        <p:spPr bwMode="auto">
          <a:xfrm>
            <a:off x="5029200" y="5181600"/>
            <a:ext cx="3657600" cy="99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i="0" dirty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Electronically, numbers are represented by binary strings (zeros and ones are voltages).</a:t>
            </a:r>
          </a:p>
        </p:txBody>
      </p:sp>
      <p:sp>
        <p:nvSpPr>
          <p:cNvPr id="102" name="Text Box 265"/>
          <p:cNvSpPr txBox="1">
            <a:spLocks noChangeArrowheads="1"/>
          </p:cNvSpPr>
          <p:nvPr/>
        </p:nvSpPr>
        <p:spPr bwMode="auto">
          <a:xfrm>
            <a:off x="4724400" y="1463675"/>
            <a:ext cx="4191000" cy="99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6600" tIns="33480" rIns="66600" bIns="3348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i="0" dirty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A digital signal processing (DSP) system takes an input sequence and produces an output sequence.</a:t>
            </a:r>
          </a:p>
        </p:txBody>
      </p:sp>
      <p:grpSp>
        <p:nvGrpSpPr>
          <p:cNvPr id="2" name="Group 119"/>
          <p:cNvGrpSpPr>
            <a:grpSpLocks/>
          </p:cNvGrpSpPr>
          <p:nvPr/>
        </p:nvGrpSpPr>
        <p:grpSpPr bwMode="auto">
          <a:xfrm>
            <a:off x="990600" y="2438400"/>
            <a:ext cx="1828800" cy="1219200"/>
            <a:chOff x="1307370" y="3771900"/>
            <a:chExt cx="1828800" cy="1219200"/>
          </a:xfrm>
        </p:grpSpPr>
        <p:sp>
          <p:nvSpPr>
            <p:cNvPr id="105" name="Oval 104"/>
            <p:cNvSpPr/>
            <p:nvPr/>
          </p:nvSpPr>
          <p:spPr>
            <a:xfrm>
              <a:off x="1307370" y="4048125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cxnSp>
          <p:nvCxnSpPr>
            <p:cNvPr id="106" name="Straight Connector 105"/>
            <p:cNvCxnSpPr>
              <a:endCxn id="117" idx="5"/>
            </p:cNvCxnSpPr>
            <p:nvPr/>
          </p:nvCxnSpPr>
          <p:spPr>
            <a:xfrm rot="16200000" flipV="1">
              <a:off x="2524190" y="4409281"/>
              <a:ext cx="868362" cy="276225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3059970" y="49149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cxnSp>
          <p:nvCxnSpPr>
            <p:cNvPr id="108" name="Straight Connector 107"/>
            <p:cNvCxnSpPr>
              <a:stCxn id="109" idx="4"/>
              <a:endCxn id="119" idx="7"/>
            </p:cNvCxnSpPr>
            <p:nvPr/>
          </p:nvCxnSpPr>
          <p:spPr>
            <a:xfrm rot="5400000">
              <a:off x="1123220" y="4286250"/>
              <a:ext cx="1077913" cy="201613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108"/>
            <p:cNvSpPr/>
            <p:nvPr/>
          </p:nvSpPr>
          <p:spPr>
            <a:xfrm>
              <a:off x="1724883" y="37719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cxnSp>
          <p:nvCxnSpPr>
            <p:cNvPr id="110" name="Straight Connector 109"/>
            <p:cNvCxnSpPr>
              <a:stCxn id="111" idx="4"/>
              <a:endCxn id="109" idx="5"/>
            </p:cNvCxnSpPr>
            <p:nvPr/>
          </p:nvCxnSpPr>
          <p:spPr>
            <a:xfrm rot="5400000" flipH="1">
              <a:off x="1599471" y="4027487"/>
              <a:ext cx="582612" cy="201613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>
            <a:xfrm>
              <a:off x="1953483" y="43434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cxnSp>
          <p:nvCxnSpPr>
            <p:cNvPr id="112" name="Straight Connector 111"/>
            <p:cNvCxnSpPr>
              <a:stCxn id="113" idx="4"/>
              <a:endCxn id="111" idx="5"/>
            </p:cNvCxnSpPr>
            <p:nvPr/>
          </p:nvCxnSpPr>
          <p:spPr>
            <a:xfrm rot="5400000" flipH="1">
              <a:off x="1923321" y="4503737"/>
              <a:ext cx="430212" cy="239713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/>
            <p:cNvSpPr/>
            <p:nvPr/>
          </p:nvSpPr>
          <p:spPr>
            <a:xfrm>
              <a:off x="2220183" y="47625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cxnSp>
          <p:nvCxnSpPr>
            <p:cNvPr id="114" name="Straight Connector 113"/>
            <p:cNvCxnSpPr>
              <a:stCxn id="115" idx="4"/>
              <a:endCxn id="113" idx="7"/>
            </p:cNvCxnSpPr>
            <p:nvPr/>
          </p:nvCxnSpPr>
          <p:spPr>
            <a:xfrm rot="5400000">
              <a:off x="2209070" y="4495800"/>
              <a:ext cx="354013" cy="201613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/>
            <p:nvPr/>
          </p:nvSpPr>
          <p:spPr>
            <a:xfrm>
              <a:off x="2448783" y="43434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cxnSp>
          <p:nvCxnSpPr>
            <p:cNvPr id="116" name="Straight Connector 115"/>
            <p:cNvCxnSpPr>
              <a:endCxn id="115" idx="7"/>
            </p:cNvCxnSpPr>
            <p:nvPr/>
          </p:nvCxnSpPr>
          <p:spPr>
            <a:xfrm rot="10800000" flipV="1">
              <a:off x="2513870" y="4114800"/>
              <a:ext cx="277813" cy="239713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al 116"/>
            <p:cNvSpPr/>
            <p:nvPr/>
          </p:nvSpPr>
          <p:spPr>
            <a:xfrm>
              <a:off x="2755170" y="4048125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cxnSp>
          <p:nvCxnSpPr>
            <p:cNvPr id="118" name="Straight Connector 117"/>
            <p:cNvCxnSpPr>
              <a:stCxn id="105" idx="4"/>
              <a:endCxn id="119" idx="0"/>
            </p:cNvCxnSpPr>
            <p:nvPr/>
          </p:nvCxnSpPr>
          <p:spPr>
            <a:xfrm rot="16200000" flipH="1">
              <a:off x="1044639" y="4425156"/>
              <a:ext cx="790575" cy="188913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l 118"/>
            <p:cNvSpPr/>
            <p:nvPr/>
          </p:nvSpPr>
          <p:spPr>
            <a:xfrm>
              <a:off x="1496283" y="49149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</p:grp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533400" y="3810000"/>
            <a:ext cx="281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marL="339725" indent="-339725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b="1" i="0" dirty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10, 2, 12, 8, 4, 8, 10, 2, …</a:t>
            </a:r>
          </a:p>
        </p:txBody>
      </p:sp>
      <p:grpSp>
        <p:nvGrpSpPr>
          <p:cNvPr id="3" name="Group 153"/>
          <p:cNvGrpSpPr>
            <a:grpSpLocks/>
          </p:cNvGrpSpPr>
          <p:nvPr/>
        </p:nvGrpSpPr>
        <p:grpSpPr bwMode="auto">
          <a:xfrm>
            <a:off x="915988" y="4457700"/>
            <a:ext cx="1827212" cy="695325"/>
            <a:chOff x="915212" y="4457700"/>
            <a:chExt cx="1827988" cy="694678"/>
          </a:xfrm>
        </p:grpSpPr>
        <p:sp>
          <p:nvSpPr>
            <p:cNvPr id="139" name="Oval 138"/>
            <p:cNvSpPr/>
            <p:nvPr/>
          </p:nvSpPr>
          <p:spPr>
            <a:xfrm>
              <a:off x="915212" y="5076249"/>
              <a:ext cx="76232" cy="7612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cxnSp>
          <p:nvCxnSpPr>
            <p:cNvPr id="140" name="Straight Connector 139"/>
            <p:cNvCxnSpPr>
              <a:endCxn id="145" idx="5"/>
            </p:cNvCxnSpPr>
            <p:nvPr/>
          </p:nvCxnSpPr>
          <p:spPr>
            <a:xfrm rot="16200000" flipV="1">
              <a:off x="1522212" y="4646288"/>
              <a:ext cx="467876" cy="220756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Oval 140"/>
            <p:cNvSpPr/>
            <p:nvPr/>
          </p:nvSpPr>
          <p:spPr>
            <a:xfrm>
              <a:off x="1828412" y="4971571"/>
              <a:ext cx="76232" cy="7612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cxnSp>
          <p:nvCxnSpPr>
            <p:cNvPr id="142" name="Straight Connector 141"/>
            <p:cNvCxnSpPr>
              <a:stCxn id="143" idx="3"/>
              <a:endCxn id="151" idx="7"/>
            </p:cNvCxnSpPr>
            <p:nvPr/>
          </p:nvCxnSpPr>
          <p:spPr>
            <a:xfrm rot="5400000">
              <a:off x="1250370" y="4860439"/>
              <a:ext cx="79301" cy="16517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Oval 142"/>
            <p:cNvSpPr/>
            <p:nvPr/>
          </p:nvSpPr>
          <p:spPr>
            <a:xfrm>
              <a:off x="1361488" y="4838345"/>
              <a:ext cx="76232" cy="7612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cxnSp>
          <p:nvCxnSpPr>
            <p:cNvPr id="144" name="Straight Connector 143"/>
            <p:cNvCxnSpPr>
              <a:stCxn id="145" idx="4"/>
              <a:endCxn id="143" idx="7"/>
            </p:cNvCxnSpPr>
            <p:nvPr/>
          </p:nvCxnSpPr>
          <p:spPr>
            <a:xfrm rot="5400000">
              <a:off x="1364879" y="4595554"/>
              <a:ext cx="315619" cy="192169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Oval 144"/>
            <p:cNvSpPr/>
            <p:nvPr/>
          </p:nvSpPr>
          <p:spPr>
            <a:xfrm>
              <a:off x="1580656" y="4457700"/>
              <a:ext cx="76232" cy="7612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cxnSp>
          <p:nvCxnSpPr>
            <p:cNvPr id="146" name="Straight Connector 145"/>
            <p:cNvCxnSpPr>
              <a:stCxn id="147" idx="2"/>
              <a:endCxn id="141" idx="6"/>
            </p:cNvCxnSpPr>
            <p:nvPr/>
          </p:nvCxnSpPr>
          <p:spPr>
            <a:xfrm rot="10800000">
              <a:off x="1904644" y="5009636"/>
              <a:ext cx="152465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Oval 146"/>
            <p:cNvSpPr/>
            <p:nvPr/>
          </p:nvSpPr>
          <p:spPr>
            <a:xfrm>
              <a:off x="2057109" y="4971571"/>
              <a:ext cx="76232" cy="7612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cxnSp>
          <p:nvCxnSpPr>
            <p:cNvPr id="148" name="Straight Connector 147"/>
            <p:cNvCxnSpPr>
              <a:stCxn id="149" idx="0"/>
              <a:endCxn id="147" idx="7"/>
            </p:cNvCxnSpPr>
            <p:nvPr/>
          </p:nvCxnSpPr>
          <p:spPr>
            <a:xfrm rot="16200000" flipH="1" flipV="1">
              <a:off x="2074831" y="4657352"/>
              <a:ext cx="372716" cy="27793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al 148"/>
            <p:cNvSpPr/>
            <p:nvPr/>
          </p:nvSpPr>
          <p:spPr>
            <a:xfrm>
              <a:off x="2362038" y="4609958"/>
              <a:ext cx="76232" cy="7612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cxnSp>
          <p:nvCxnSpPr>
            <p:cNvPr id="150" name="Straight Connector 149"/>
            <p:cNvCxnSpPr>
              <a:endCxn id="139" idx="7"/>
            </p:cNvCxnSpPr>
            <p:nvPr/>
          </p:nvCxnSpPr>
          <p:spPr>
            <a:xfrm rot="10800000" flipV="1">
              <a:off x="980327" y="4990604"/>
              <a:ext cx="200110" cy="96748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Oval 150"/>
            <p:cNvSpPr/>
            <p:nvPr/>
          </p:nvSpPr>
          <p:spPr>
            <a:xfrm>
              <a:off x="1142320" y="4971571"/>
              <a:ext cx="76232" cy="7612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cxnSp>
          <p:nvCxnSpPr>
            <p:cNvPr id="152" name="Straight Connector 151"/>
            <p:cNvCxnSpPr>
              <a:endCxn id="149" idx="6"/>
            </p:cNvCxnSpPr>
            <p:nvPr/>
          </p:nvCxnSpPr>
          <p:spPr>
            <a:xfrm rot="16200000" flipV="1">
              <a:off x="2400387" y="4685907"/>
              <a:ext cx="342581" cy="266813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Oval 152"/>
            <p:cNvSpPr/>
            <p:nvPr/>
          </p:nvSpPr>
          <p:spPr>
            <a:xfrm>
              <a:off x="2666968" y="4971571"/>
              <a:ext cx="76232" cy="7612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</p:grpSp>
      <p:sp>
        <p:nvSpPr>
          <p:cNvPr id="155" name="Rectangle 154"/>
          <p:cNvSpPr>
            <a:spLocks noChangeArrowheads="1"/>
          </p:cNvSpPr>
          <p:nvPr/>
        </p:nvSpPr>
        <p:spPr bwMode="auto">
          <a:xfrm>
            <a:off x="533400" y="5486400"/>
            <a:ext cx="259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marL="339725" indent="-339725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b="1" i="0" dirty="0">
                <a:solidFill>
                  <a:srgbClr val="1F497D"/>
                </a:solidFill>
                <a:latin typeface="Arial" pitchFamily="34" charset="0"/>
                <a:ea typeface="DejaVu Sans"/>
                <a:cs typeface="DejaVu Sans"/>
              </a:rPr>
              <a:t>5, 6, 7, 10, 6, 6, 9, 6, …</a:t>
            </a:r>
          </a:p>
        </p:txBody>
      </p:sp>
      <p:sp>
        <p:nvSpPr>
          <p:cNvPr id="175" name="Rectangle 174"/>
          <p:cNvSpPr>
            <a:spLocks noChangeArrowheads="1"/>
          </p:cNvSpPr>
          <p:nvPr/>
        </p:nvSpPr>
        <p:spPr bwMode="auto">
          <a:xfrm>
            <a:off x="4800600" y="28956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marL="339725" indent="-339725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1010</a:t>
            </a:r>
          </a:p>
        </p:txBody>
      </p:sp>
      <p:sp>
        <p:nvSpPr>
          <p:cNvPr id="178" name="Rectangle 177"/>
          <p:cNvSpPr>
            <a:spLocks noChangeArrowheads="1"/>
          </p:cNvSpPr>
          <p:nvPr/>
        </p:nvSpPr>
        <p:spPr bwMode="auto">
          <a:xfrm>
            <a:off x="7620000" y="28956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marL="339725" indent="-339725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1400" b="1">
                <a:solidFill>
                  <a:schemeClr val="tx2"/>
                </a:solidFill>
                <a:latin typeface="Arial" pitchFamily="34" charset="0"/>
                <a:ea typeface="DejaVu Sans"/>
                <a:cs typeface="DejaVu Sans"/>
              </a:rPr>
              <a:t>0101</a:t>
            </a:r>
          </a:p>
        </p:txBody>
      </p:sp>
      <p:sp>
        <p:nvSpPr>
          <p:cNvPr id="185" name="Rectangle 184"/>
          <p:cNvSpPr>
            <a:spLocks noChangeArrowheads="1"/>
          </p:cNvSpPr>
          <p:nvPr/>
        </p:nvSpPr>
        <p:spPr bwMode="auto">
          <a:xfrm>
            <a:off x="4800600" y="28956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marL="339725" indent="-339725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0010</a:t>
            </a:r>
          </a:p>
        </p:txBody>
      </p:sp>
      <p:sp>
        <p:nvSpPr>
          <p:cNvPr id="186" name="Rectangle 185"/>
          <p:cNvSpPr>
            <a:spLocks noChangeArrowheads="1"/>
          </p:cNvSpPr>
          <p:nvPr/>
        </p:nvSpPr>
        <p:spPr bwMode="auto">
          <a:xfrm>
            <a:off x="4800600" y="28956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marL="339725" indent="-339725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1100</a:t>
            </a:r>
          </a:p>
        </p:txBody>
      </p:sp>
      <p:sp>
        <p:nvSpPr>
          <p:cNvPr id="201" name="Rectangle 200"/>
          <p:cNvSpPr>
            <a:spLocks noChangeArrowheads="1"/>
          </p:cNvSpPr>
          <p:nvPr/>
        </p:nvSpPr>
        <p:spPr bwMode="auto">
          <a:xfrm>
            <a:off x="7620000" y="28956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marL="339725" indent="-339725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1400" b="1">
                <a:solidFill>
                  <a:schemeClr val="tx2"/>
                </a:solidFill>
                <a:latin typeface="Arial" pitchFamily="34" charset="0"/>
                <a:ea typeface="DejaVu Sans"/>
                <a:cs typeface="DejaVu Sans"/>
              </a:rPr>
              <a:t>0110</a:t>
            </a:r>
          </a:p>
        </p:txBody>
      </p:sp>
      <p:sp>
        <p:nvSpPr>
          <p:cNvPr id="203" name="Rectangle 202"/>
          <p:cNvSpPr>
            <a:spLocks noChangeArrowheads="1"/>
          </p:cNvSpPr>
          <p:nvPr/>
        </p:nvSpPr>
        <p:spPr bwMode="auto">
          <a:xfrm>
            <a:off x="7620000" y="28956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marL="339725" indent="-339725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1400" b="1">
                <a:solidFill>
                  <a:schemeClr val="tx2"/>
                </a:solidFill>
                <a:latin typeface="Arial" pitchFamily="34" charset="0"/>
                <a:ea typeface="DejaVu Sans"/>
                <a:cs typeface="DejaVu Sans"/>
              </a:rPr>
              <a:t>0111</a:t>
            </a:r>
          </a:p>
        </p:txBody>
      </p:sp>
      <p:grpSp>
        <p:nvGrpSpPr>
          <p:cNvPr id="5" name="Group 203"/>
          <p:cNvGrpSpPr>
            <a:grpSpLocks/>
          </p:cNvGrpSpPr>
          <p:nvPr/>
        </p:nvGrpSpPr>
        <p:grpSpPr bwMode="auto">
          <a:xfrm>
            <a:off x="4800600" y="2819400"/>
            <a:ext cx="533400" cy="533400"/>
            <a:chOff x="3962400" y="5867400"/>
            <a:chExt cx="533400" cy="533400"/>
          </a:xfrm>
        </p:grpSpPr>
        <p:sp>
          <p:nvSpPr>
            <p:cNvPr id="20548" name="Oval 210"/>
            <p:cNvSpPr>
              <a:spLocks noChangeArrowheads="1"/>
            </p:cNvSpPr>
            <p:nvPr/>
          </p:nvSpPr>
          <p:spPr bwMode="auto">
            <a:xfrm>
              <a:off x="4038600" y="5867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0549" name="Oval 211"/>
            <p:cNvSpPr>
              <a:spLocks noChangeArrowheads="1"/>
            </p:cNvSpPr>
            <p:nvPr/>
          </p:nvSpPr>
          <p:spPr bwMode="auto">
            <a:xfrm>
              <a:off x="3962400" y="59436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0550" name="Oval 212"/>
            <p:cNvSpPr>
              <a:spLocks noChangeArrowheads="1"/>
            </p:cNvSpPr>
            <p:nvPr/>
          </p:nvSpPr>
          <p:spPr bwMode="auto">
            <a:xfrm>
              <a:off x="4191000" y="5867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0551" name="Oval 213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0552" name="Oval 214"/>
            <p:cNvSpPr>
              <a:spLocks noChangeArrowheads="1"/>
            </p:cNvSpPr>
            <p:nvPr/>
          </p:nvSpPr>
          <p:spPr bwMode="auto">
            <a:xfrm>
              <a:off x="4038600" y="6019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0553" name="Oval 215"/>
            <p:cNvSpPr>
              <a:spLocks noChangeArrowheads="1"/>
            </p:cNvSpPr>
            <p:nvPr/>
          </p:nvSpPr>
          <p:spPr bwMode="auto">
            <a:xfrm>
              <a:off x="3962400" y="6096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0554" name="Oval 216"/>
            <p:cNvSpPr>
              <a:spLocks noChangeArrowheads="1"/>
            </p:cNvSpPr>
            <p:nvPr/>
          </p:nvSpPr>
          <p:spPr bwMode="auto">
            <a:xfrm>
              <a:off x="4191000" y="6019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0555" name="Oval 217"/>
            <p:cNvSpPr>
              <a:spLocks noChangeArrowheads="1"/>
            </p:cNvSpPr>
            <p:nvPr/>
          </p:nvSpPr>
          <p:spPr bwMode="auto">
            <a:xfrm>
              <a:off x="4114800" y="6096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0556" name="Oval 218"/>
            <p:cNvSpPr>
              <a:spLocks noChangeArrowheads="1"/>
            </p:cNvSpPr>
            <p:nvPr/>
          </p:nvSpPr>
          <p:spPr bwMode="auto">
            <a:xfrm>
              <a:off x="4038600" y="6172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0557" name="Oval 219"/>
            <p:cNvSpPr>
              <a:spLocks noChangeArrowheads="1"/>
            </p:cNvSpPr>
            <p:nvPr/>
          </p:nvSpPr>
          <p:spPr bwMode="auto">
            <a:xfrm>
              <a:off x="4191000" y="6172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0558" name="Oval 220"/>
            <p:cNvSpPr>
              <a:spLocks noChangeArrowheads="1"/>
            </p:cNvSpPr>
            <p:nvPr/>
          </p:nvSpPr>
          <p:spPr bwMode="auto">
            <a:xfrm>
              <a:off x="4114800" y="6019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0559" name="Oval 221"/>
            <p:cNvSpPr>
              <a:spLocks noChangeArrowheads="1"/>
            </p:cNvSpPr>
            <p:nvPr/>
          </p:nvSpPr>
          <p:spPr bwMode="auto">
            <a:xfrm>
              <a:off x="4267200" y="6019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7" name="Group 222"/>
          <p:cNvGrpSpPr>
            <a:grpSpLocks/>
          </p:cNvGrpSpPr>
          <p:nvPr/>
        </p:nvGrpSpPr>
        <p:grpSpPr bwMode="auto">
          <a:xfrm>
            <a:off x="7696200" y="2895600"/>
            <a:ext cx="381000" cy="381000"/>
            <a:chOff x="6019800" y="6172200"/>
            <a:chExt cx="381000" cy="381000"/>
          </a:xfrm>
        </p:grpSpPr>
        <p:sp>
          <p:nvSpPr>
            <p:cNvPr id="224" name="Oval 223"/>
            <p:cNvSpPr>
              <a:spLocks noChangeArrowheads="1"/>
            </p:cNvSpPr>
            <p:nvPr/>
          </p:nvSpPr>
          <p:spPr bwMode="auto">
            <a:xfrm>
              <a:off x="6019800" y="6248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225" name="Oval 224"/>
            <p:cNvSpPr>
              <a:spLocks noChangeArrowheads="1"/>
            </p:cNvSpPr>
            <p:nvPr/>
          </p:nvSpPr>
          <p:spPr bwMode="auto">
            <a:xfrm>
              <a:off x="6019800" y="6172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226" name="Oval 225"/>
            <p:cNvSpPr>
              <a:spLocks noChangeArrowheads="1"/>
            </p:cNvSpPr>
            <p:nvPr/>
          </p:nvSpPr>
          <p:spPr bwMode="auto">
            <a:xfrm>
              <a:off x="6096000" y="6248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227" name="Oval 226"/>
            <p:cNvSpPr>
              <a:spLocks noChangeArrowheads="1"/>
            </p:cNvSpPr>
            <p:nvPr/>
          </p:nvSpPr>
          <p:spPr bwMode="auto">
            <a:xfrm>
              <a:off x="6096000" y="6172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228" name="Oval 227"/>
            <p:cNvSpPr>
              <a:spLocks noChangeArrowheads="1"/>
            </p:cNvSpPr>
            <p:nvPr/>
          </p:nvSpPr>
          <p:spPr bwMode="auto">
            <a:xfrm>
              <a:off x="6172200" y="63246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</p:grpSp>
      <p:grpSp>
        <p:nvGrpSpPr>
          <p:cNvPr id="9" name="Group 228"/>
          <p:cNvGrpSpPr>
            <a:grpSpLocks/>
          </p:cNvGrpSpPr>
          <p:nvPr/>
        </p:nvGrpSpPr>
        <p:grpSpPr bwMode="auto">
          <a:xfrm>
            <a:off x="4953000" y="2971800"/>
            <a:ext cx="228600" cy="304800"/>
            <a:chOff x="2514600" y="6172200"/>
            <a:chExt cx="228600" cy="304800"/>
          </a:xfrm>
        </p:grpSpPr>
        <p:sp>
          <p:nvSpPr>
            <p:cNvPr id="20541" name="Oval 229"/>
            <p:cNvSpPr>
              <a:spLocks noChangeArrowheads="1"/>
            </p:cNvSpPr>
            <p:nvPr/>
          </p:nvSpPr>
          <p:spPr bwMode="auto">
            <a:xfrm>
              <a:off x="2514600" y="6172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0542" name="Oval 230"/>
            <p:cNvSpPr>
              <a:spLocks noChangeArrowheads="1"/>
            </p:cNvSpPr>
            <p:nvPr/>
          </p:nvSpPr>
          <p:spPr bwMode="auto">
            <a:xfrm>
              <a:off x="2514600" y="6248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10" name="Group 231"/>
          <p:cNvGrpSpPr>
            <a:grpSpLocks/>
          </p:cNvGrpSpPr>
          <p:nvPr/>
        </p:nvGrpSpPr>
        <p:grpSpPr bwMode="auto">
          <a:xfrm>
            <a:off x="4800600" y="2819400"/>
            <a:ext cx="533400" cy="533400"/>
            <a:chOff x="3200400" y="5943600"/>
            <a:chExt cx="533400" cy="533400"/>
          </a:xfrm>
        </p:grpSpPr>
        <p:grpSp>
          <p:nvGrpSpPr>
            <p:cNvPr id="20526" name="Group 185"/>
            <p:cNvGrpSpPr>
              <a:grpSpLocks/>
            </p:cNvGrpSpPr>
            <p:nvPr/>
          </p:nvGrpSpPr>
          <p:grpSpPr bwMode="auto">
            <a:xfrm>
              <a:off x="3200400" y="5943600"/>
              <a:ext cx="533400" cy="533400"/>
              <a:chOff x="3962400" y="5867400"/>
              <a:chExt cx="533400" cy="533400"/>
            </a:xfrm>
          </p:grpSpPr>
          <p:sp>
            <p:nvSpPr>
              <p:cNvPr id="20529" name="Oval 235"/>
              <p:cNvSpPr>
                <a:spLocks noChangeArrowheads="1"/>
              </p:cNvSpPr>
              <p:nvPr/>
            </p:nvSpPr>
            <p:spPr bwMode="auto">
              <a:xfrm>
                <a:off x="4038600" y="58674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0530" name="Oval 236"/>
              <p:cNvSpPr>
                <a:spLocks noChangeArrowheads="1"/>
              </p:cNvSpPr>
              <p:nvPr/>
            </p:nvSpPr>
            <p:spPr bwMode="auto">
              <a:xfrm>
                <a:off x="3962400" y="59436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0531" name="Oval 237"/>
              <p:cNvSpPr>
                <a:spLocks noChangeArrowheads="1"/>
              </p:cNvSpPr>
              <p:nvPr/>
            </p:nvSpPr>
            <p:spPr bwMode="auto">
              <a:xfrm>
                <a:off x="4191000" y="58674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0532" name="Oval 238"/>
              <p:cNvSpPr>
                <a:spLocks noChangeArrowheads="1"/>
              </p:cNvSpPr>
              <p:nvPr/>
            </p:nvSpPr>
            <p:spPr bwMode="auto">
              <a:xfrm>
                <a:off x="4114800" y="59436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0533" name="Oval 239"/>
              <p:cNvSpPr>
                <a:spLocks noChangeArrowheads="1"/>
              </p:cNvSpPr>
              <p:nvPr/>
            </p:nvSpPr>
            <p:spPr bwMode="auto">
              <a:xfrm>
                <a:off x="4038600" y="6019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0534" name="Oval 240"/>
              <p:cNvSpPr>
                <a:spLocks noChangeArrowheads="1"/>
              </p:cNvSpPr>
              <p:nvPr/>
            </p:nvSpPr>
            <p:spPr bwMode="auto">
              <a:xfrm>
                <a:off x="3962400" y="60960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0535" name="Oval 241"/>
              <p:cNvSpPr>
                <a:spLocks noChangeArrowheads="1"/>
              </p:cNvSpPr>
              <p:nvPr/>
            </p:nvSpPr>
            <p:spPr bwMode="auto">
              <a:xfrm>
                <a:off x="4191000" y="6019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0536" name="Oval 242"/>
              <p:cNvSpPr>
                <a:spLocks noChangeArrowheads="1"/>
              </p:cNvSpPr>
              <p:nvPr/>
            </p:nvSpPr>
            <p:spPr bwMode="auto">
              <a:xfrm>
                <a:off x="4114800" y="60960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0537" name="Oval 243"/>
              <p:cNvSpPr>
                <a:spLocks noChangeArrowheads="1"/>
              </p:cNvSpPr>
              <p:nvPr/>
            </p:nvSpPr>
            <p:spPr bwMode="auto">
              <a:xfrm>
                <a:off x="4038600" y="6172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0538" name="Oval 244"/>
              <p:cNvSpPr>
                <a:spLocks noChangeArrowheads="1"/>
              </p:cNvSpPr>
              <p:nvPr/>
            </p:nvSpPr>
            <p:spPr bwMode="auto">
              <a:xfrm>
                <a:off x="4191000" y="6172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0539" name="Oval 245"/>
              <p:cNvSpPr>
                <a:spLocks noChangeArrowheads="1"/>
              </p:cNvSpPr>
              <p:nvPr/>
            </p:nvSpPr>
            <p:spPr bwMode="auto">
              <a:xfrm>
                <a:off x="4114800" y="6019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0540" name="Oval 246"/>
              <p:cNvSpPr>
                <a:spLocks noChangeArrowheads="1"/>
              </p:cNvSpPr>
              <p:nvPr/>
            </p:nvSpPr>
            <p:spPr bwMode="auto">
              <a:xfrm>
                <a:off x="4267200" y="6019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  <p:sp>
          <p:nvSpPr>
            <p:cNvPr id="20527" name="Oval 233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0528" name="Oval 234"/>
            <p:cNvSpPr>
              <a:spLocks noChangeArrowheads="1"/>
            </p:cNvSpPr>
            <p:nvPr/>
          </p:nvSpPr>
          <p:spPr bwMode="auto">
            <a:xfrm>
              <a:off x="3352800" y="6172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12" name="Group 247"/>
          <p:cNvGrpSpPr>
            <a:grpSpLocks/>
          </p:cNvGrpSpPr>
          <p:nvPr/>
        </p:nvGrpSpPr>
        <p:grpSpPr bwMode="auto">
          <a:xfrm>
            <a:off x="7696200" y="2895600"/>
            <a:ext cx="457200" cy="381000"/>
            <a:chOff x="6934200" y="6248400"/>
            <a:chExt cx="457200" cy="381000"/>
          </a:xfrm>
        </p:grpSpPr>
        <p:grpSp>
          <p:nvGrpSpPr>
            <p:cNvPr id="20518" name="Group 184"/>
            <p:cNvGrpSpPr>
              <a:grpSpLocks/>
            </p:cNvGrpSpPr>
            <p:nvPr/>
          </p:nvGrpSpPr>
          <p:grpSpPr bwMode="auto">
            <a:xfrm>
              <a:off x="6934200" y="6248400"/>
              <a:ext cx="381000" cy="381000"/>
              <a:chOff x="6934200" y="6248400"/>
              <a:chExt cx="381000" cy="381000"/>
            </a:xfrm>
          </p:grpSpPr>
          <p:sp>
            <p:nvSpPr>
              <p:cNvPr id="251" name="Oval 250"/>
              <p:cNvSpPr>
                <a:spLocks noChangeArrowheads="1"/>
              </p:cNvSpPr>
              <p:nvPr/>
            </p:nvSpPr>
            <p:spPr bwMode="auto">
              <a:xfrm>
                <a:off x="6934200" y="62484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1pPr>
                <a:lvl2pPr marL="739775" indent="-282575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52" name="Oval 251"/>
              <p:cNvSpPr>
                <a:spLocks noChangeArrowheads="1"/>
              </p:cNvSpPr>
              <p:nvPr/>
            </p:nvSpPr>
            <p:spPr bwMode="auto">
              <a:xfrm>
                <a:off x="7086600" y="62484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1pPr>
                <a:lvl2pPr marL="739775" indent="-282575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53" name="Oval 252"/>
              <p:cNvSpPr>
                <a:spLocks noChangeArrowheads="1"/>
              </p:cNvSpPr>
              <p:nvPr/>
            </p:nvSpPr>
            <p:spPr bwMode="auto">
              <a:xfrm>
                <a:off x="6934200" y="63246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1pPr>
                <a:lvl2pPr marL="739775" indent="-282575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54" name="Oval 253"/>
              <p:cNvSpPr>
                <a:spLocks noChangeArrowheads="1"/>
              </p:cNvSpPr>
              <p:nvPr/>
            </p:nvSpPr>
            <p:spPr bwMode="auto">
              <a:xfrm>
                <a:off x="7086600" y="63246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1pPr>
                <a:lvl2pPr marL="739775" indent="-282575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55" name="Oval 254"/>
              <p:cNvSpPr>
                <a:spLocks noChangeArrowheads="1"/>
              </p:cNvSpPr>
              <p:nvPr/>
            </p:nvSpPr>
            <p:spPr bwMode="auto">
              <a:xfrm>
                <a:off x="6934200" y="6400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1pPr>
                <a:lvl2pPr marL="739775" indent="-282575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56" name="Oval 255"/>
              <p:cNvSpPr>
                <a:spLocks noChangeArrowheads="1"/>
              </p:cNvSpPr>
              <p:nvPr/>
            </p:nvSpPr>
            <p:spPr bwMode="auto">
              <a:xfrm>
                <a:off x="7086600" y="6400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1pPr>
                <a:lvl2pPr marL="739775" indent="-282575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50" name="Oval 249"/>
            <p:cNvSpPr>
              <a:spLocks noChangeArrowheads="1"/>
            </p:cNvSpPr>
            <p:nvPr/>
          </p:nvSpPr>
          <p:spPr bwMode="auto">
            <a:xfrm>
              <a:off x="7162800" y="6400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</p:grpSp>
      <p:grpSp>
        <p:nvGrpSpPr>
          <p:cNvPr id="14" name="Group 256"/>
          <p:cNvGrpSpPr>
            <a:grpSpLocks/>
          </p:cNvGrpSpPr>
          <p:nvPr/>
        </p:nvGrpSpPr>
        <p:grpSpPr bwMode="auto">
          <a:xfrm>
            <a:off x="7696200" y="2895600"/>
            <a:ext cx="381000" cy="381000"/>
            <a:chOff x="6934200" y="6248400"/>
            <a:chExt cx="381000" cy="381000"/>
          </a:xfrm>
        </p:grpSpPr>
        <p:sp>
          <p:nvSpPr>
            <p:cNvPr id="258" name="Oval 257"/>
            <p:cNvSpPr>
              <a:spLocks noChangeArrowheads="1"/>
            </p:cNvSpPr>
            <p:nvPr/>
          </p:nvSpPr>
          <p:spPr bwMode="auto">
            <a:xfrm>
              <a:off x="6934200" y="6248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259" name="Oval 258"/>
            <p:cNvSpPr>
              <a:spLocks noChangeArrowheads="1"/>
            </p:cNvSpPr>
            <p:nvPr/>
          </p:nvSpPr>
          <p:spPr bwMode="auto">
            <a:xfrm>
              <a:off x="7086600" y="6248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260" name="Oval 259"/>
            <p:cNvSpPr>
              <a:spLocks noChangeArrowheads="1"/>
            </p:cNvSpPr>
            <p:nvPr/>
          </p:nvSpPr>
          <p:spPr bwMode="auto">
            <a:xfrm>
              <a:off x="6934200" y="63246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261" name="Oval 260"/>
            <p:cNvSpPr>
              <a:spLocks noChangeArrowheads="1"/>
            </p:cNvSpPr>
            <p:nvPr/>
          </p:nvSpPr>
          <p:spPr bwMode="auto">
            <a:xfrm>
              <a:off x="7086600" y="63246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262" name="Oval 261"/>
            <p:cNvSpPr>
              <a:spLocks noChangeArrowheads="1"/>
            </p:cNvSpPr>
            <p:nvPr/>
          </p:nvSpPr>
          <p:spPr bwMode="auto">
            <a:xfrm>
              <a:off x="6934200" y="6400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263" name="Oval 262"/>
            <p:cNvSpPr>
              <a:spLocks noChangeArrowheads="1"/>
            </p:cNvSpPr>
            <p:nvPr/>
          </p:nvSpPr>
          <p:spPr bwMode="auto">
            <a:xfrm>
              <a:off x="7086600" y="6400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</p:grpSp>
      <p:grpSp>
        <p:nvGrpSpPr>
          <p:cNvPr id="15" name="Group 263"/>
          <p:cNvGrpSpPr>
            <a:grpSpLocks/>
          </p:cNvGrpSpPr>
          <p:nvPr/>
        </p:nvGrpSpPr>
        <p:grpSpPr bwMode="auto">
          <a:xfrm>
            <a:off x="4800600" y="2976563"/>
            <a:ext cx="3657600" cy="1671637"/>
            <a:chOff x="4800600" y="2976562"/>
            <a:chExt cx="3657600" cy="1671638"/>
          </a:xfrm>
        </p:grpSpPr>
        <p:sp>
          <p:nvSpPr>
            <p:cNvPr id="126" name="Rectangle 125"/>
            <p:cNvSpPr>
              <a:spLocks noChangeArrowheads="1"/>
            </p:cNvSpPr>
            <p:nvPr/>
          </p:nvSpPr>
          <p:spPr bwMode="auto">
            <a:xfrm>
              <a:off x="5775325" y="2976562"/>
              <a:ext cx="1463675" cy="1671638"/>
            </a:xfrm>
            <a:prstGeom prst="rect">
              <a:avLst/>
            </a:prstGeom>
            <a:gradFill rotWithShape="0">
              <a:gsLst>
                <a:gs pos="0">
                  <a:srgbClr val="A9CBA9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dist="107933" dir="18900000" algn="ctr" rotWithShape="0">
                <a:srgbClr val="000000"/>
              </a:outerShdw>
            </a:effectLst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20507" name="AutoShape 304"/>
            <p:cNvSpPr>
              <a:spLocks noChangeArrowheads="1"/>
            </p:cNvSpPr>
            <p:nvPr/>
          </p:nvSpPr>
          <p:spPr bwMode="auto">
            <a:xfrm>
              <a:off x="4800600" y="3722687"/>
              <a:ext cx="685800" cy="315913"/>
            </a:xfrm>
            <a:prstGeom prst="rightArrow">
              <a:avLst>
                <a:gd name="adj1" fmla="val 50000"/>
                <a:gd name="adj2" fmla="val 34804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0508" name="AutoShape 305"/>
            <p:cNvSpPr>
              <a:spLocks noChangeArrowheads="1"/>
            </p:cNvSpPr>
            <p:nvPr/>
          </p:nvSpPr>
          <p:spPr bwMode="auto">
            <a:xfrm>
              <a:off x="7620000" y="3722687"/>
              <a:ext cx="685800" cy="315913"/>
            </a:xfrm>
            <a:prstGeom prst="rightArrow">
              <a:avLst>
                <a:gd name="adj1" fmla="val 50000"/>
                <a:gd name="adj2" fmla="val 34804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0509" name="Rectangle 163"/>
            <p:cNvSpPr>
              <a:spLocks noChangeArrowheads="1"/>
            </p:cNvSpPr>
            <p:nvPr/>
          </p:nvSpPr>
          <p:spPr bwMode="auto">
            <a:xfrm>
              <a:off x="4800600" y="3314700"/>
              <a:ext cx="8382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6600" tIns="33480" rIns="66600" bIns="33480" anchor="ctr"/>
            <a:lstStyle/>
            <a:p>
              <a:pPr marL="339725" indent="-339725"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339725" algn="l"/>
                  <a:tab pos="796925" algn="l"/>
                  <a:tab pos="1254125" algn="l"/>
                  <a:tab pos="1711325" algn="l"/>
                  <a:tab pos="2168525" algn="l"/>
                  <a:tab pos="2625725" algn="l"/>
                  <a:tab pos="3082925" algn="l"/>
                  <a:tab pos="3540125" algn="l"/>
                  <a:tab pos="3997325" algn="l"/>
                  <a:tab pos="4454525" algn="l"/>
                  <a:tab pos="4911725" algn="l"/>
                  <a:tab pos="5368925" algn="l"/>
                  <a:tab pos="5826125" algn="l"/>
                  <a:tab pos="6283325" algn="l"/>
                  <a:tab pos="6740525" algn="l"/>
                  <a:tab pos="7197725" algn="l"/>
                  <a:tab pos="7654925" algn="l"/>
                  <a:tab pos="8112125" algn="l"/>
                  <a:tab pos="8569325" algn="l"/>
                  <a:tab pos="9026525" algn="l"/>
                  <a:tab pos="9483725" algn="l"/>
                </a:tabLst>
              </a:pPr>
              <a:r>
                <a:rPr lang="en-US" b="1">
                  <a:solidFill>
                    <a:srgbClr val="FF0000"/>
                  </a:solidFill>
                  <a:latin typeface="Arial" pitchFamily="34" charset="0"/>
                  <a:ea typeface="DejaVu Sans"/>
                  <a:cs typeface="DejaVu Sans"/>
                </a:rPr>
                <a:t>input</a:t>
              </a:r>
            </a:p>
          </p:txBody>
        </p:sp>
        <p:sp>
          <p:nvSpPr>
            <p:cNvPr id="20510" name="Rectangle 173"/>
            <p:cNvSpPr>
              <a:spLocks noChangeArrowheads="1"/>
            </p:cNvSpPr>
            <p:nvPr/>
          </p:nvSpPr>
          <p:spPr bwMode="auto">
            <a:xfrm>
              <a:off x="7543800" y="3314700"/>
              <a:ext cx="914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6600" tIns="33480" rIns="66600" bIns="33480" anchor="ctr"/>
            <a:lstStyle/>
            <a:p>
              <a:pPr marL="339725" indent="-339725"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339725" algn="l"/>
                  <a:tab pos="796925" algn="l"/>
                  <a:tab pos="1254125" algn="l"/>
                  <a:tab pos="1711325" algn="l"/>
                  <a:tab pos="2168525" algn="l"/>
                  <a:tab pos="2625725" algn="l"/>
                  <a:tab pos="3082925" algn="l"/>
                  <a:tab pos="3540125" algn="l"/>
                  <a:tab pos="3997325" algn="l"/>
                  <a:tab pos="4454525" algn="l"/>
                  <a:tab pos="4911725" algn="l"/>
                  <a:tab pos="5368925" algn="l"/>
                  <a:tab pos="5826125" algn="l"/>
                  <a:tab pos="6283325" algn="l"/>
                  <a:tab pos="6740525" algn="l"/>
                  <a:tab pos="7197725" algn="l"/>
                  <a:tab pos="7654925" algn="l"/>
                  <a:tab pos="8112125" algn="l"/>
                  <a:tab pos="8569325" algn="l"/>
                  <a:tab pos="9026525" algn="l"/>
                  <a:tab pos="9483725" algn="l"/>
                </a:tabLst>
              </a:pPr>
              <a:r>
                <a:rPr lang="en-US" b="1">
                  <a:solidFill>
                    <a:schemeClr val="tx2"/>
                  </a:solidFill>
                  <a:latin typeface="Arial" pitchFamily="34" charset="0"/>
                  <a:ea typeface="DejaVu Sans"/>
                  <a:cs typeface="DejaVu Sans"/>
                </a:rPr>
                <a:t>output</a:t>
              </a:r>
            </a:p>
          </p:txBody>
        </p:sp>
        <p:sp>
          <p:nvSpPr>
            <p:cNvPr id="20511" name="Oval 119"/>
            <p:cNvSpPr>
              <a:spLocks noChangeArrowheads="1"/>
            </p:cNvSpPr>
            <p:nvPr/>
          </p:nvSpPr>
          <p:spPr bwMode="auto">
            <a:xfrm>
              <a:off x="5867400" y="3276600"/>
              <a:ext cx="1268412" cy="1066800"/>
            </a:xfrm>
            <a:prstGeom prst="ellipse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65520" tIns="34200" rIns="65520" bIns="34200" anchor="ctr"/>
            <a:lstStyle/>
            <a:p>
              <a:pPr algn="ctr"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i="0">
                  <a:solidFill>
                    <a:srgbClr val="FF0000"/>
                  </a:solidFill>
                  <a:latin typeface="Arial" pitchFamily="34" charset="0"/>
                  <a:ea typeface="DejaVu Sans"/>
                  <a:cs typeface="DejaVu Sans"/>
                </a:rPr>
                <a:t>DSP</a:t>
              </a:r>
            </a:p>
          </p:txBody>
        </p:sp>
      </p:grp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867400" y="3200400"/>
            <a:ext cx="1268413" cy="1143000"/>
          </a:xfrm>
          <a:prstGeom prst="ellipse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65520" tIns="34200" rIns="65520" bIns="34200" anchor="ctr"/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i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Electronics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867400" y="3200400"/>
            <a:ext cx="1268413" cy="1143000"/>
          </a:xfrm>
          <a:prstGeom prst="ellipse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65520" tIns="34200" rIns="65520" bIns="34200" anchor="ctr"/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i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Chemical</a:t>
            </a:r>
            <a:br>
              <a:rPr lang="en-US" i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</a:br>
            <a:r>
              <a:rPr lang="en-US" i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Reactions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5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0"/>
                            </p:stCondLst>
                            <p:childTnLst>
                              <p:par>
                                <p:cTn id="138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99" grpId="0"/>
      <p:bldP spid="100" grpId="0"/>
      <p:bldP spid="102" grpId="0"/>
      <p:bldP spid="121" grpId="0"/>
      <p:bldP spid="155" grpId="0"/>
      <p:bldP spid="175" grpId="0"/>
      <p:bldP spid="175" grpId="1"/>
      <p:bldP spid="178" grpId="0"/>
      <p:bldP spid="178" grpId="1"/>
      <p:bldP spid="185" grpId="0"/>
      <p:bldP spid="185" grpId="1"/>
      <p:bldP spid="186" grpId="0"/>
      <p:bldP spid="186" grpId="1"/>
      <p:bldP spid="201" grpId="0"/>
      <p:bldP spid="201" grpId="1"/>
      <p:bldP spid="203" grpId="0"/>
      <p:bldP spid="203" grpId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47" name="Text Box 15"/>
          <p:cNvSpPr txBox="1">
            <a:spLocks noChangeArrowheads="1"/>
          </p:cNvSpPr>
          <p:nvPr/>
        </p:nvSpPr>
        <p:spPr bwMode="auto">
          <a:xfrm>
            <a:off x="533400" y="1600200"/>
            <a:ext cx="69301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chemeClr val="tx2"/>
                </a:solidFill>
                <a:latin typeface="Arial" charset="0"/>
              </a:rPr>
              <a:t>Biochemical </a:t>
            </a:r>
            <a:r>
              <a:rPr lang="en-US" sz="2400" i="0" dirty="0" smtClean="0">
                <a:solidFill>
                  <a:schemeClr val="tx2"/>
                </a:solidFill>
                <a:latin typeface="Arial" charset="0"/>
              </a:rPr>
              <a:t>Reactions: </a:t>
            </a:r>
          </a:p>
          <a:p>
            <a:r>
              <a:rPr lang="en-US" sz="2400" i="0" dirty="0" smtClean="0">
                <a:latin typeface="Arial" charset="0"/>
              </a:rPr>
              <a:t>rules specifying </a:t>
            </a:r>
            <a:r>
              <a:rPr lang="en-US" sz="2400" dirty="0" smtClean="0">
                <a:latin typeface="Arial" charset="0"/>
              </a:rPr>
              <a:t>how </a:t>
            </a:r>
            <a:r>
              <a:rPr lang="en-US" sz="2400" dirty="0">
                <a:latin typeface="Arial" charset="0"/>
              </a:rPr>
              <a:t>types of molecules combine.</a:t>
            </a:r>
          </a:p>
        </p:txBody>
      </p:sp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2057400" y="2590800"/>
            <a:ext cx="4545013" cy="708025"/>
            <a:chOff x="1152" y="3077"/>
            <a:chExt cx="2863" cy="446"/>
          </a:xfrm>
        </p:grpSpPr>
        <p:sp>
          <p:nvSpPr>
            <p:cNvPr id="31756" name="Text Box 37"/>
            <p:cNvSpPr txBox="1">
              <a:spLocks noChangeArrowheads="1"/>
            </p:cNvSpPr>
            <p:nvPr/>
          </p:nvSpPr>
          <p:spPr bwMode="auto">
            <a:xfrm>
              <a:off x="1903" y="3120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0">
                  <a:latin typeface="Arial" charset="0"/>
                </a:rPr>
                <a:t>+</a:t>
              </a:r>
            </a:p>
          </p:txBody>
        </p:sp>
        <p:sp>
          <p:nvSpPr>
            <p:cNvPr id="31757" name="Line 38"/>
            <p:cNvSpPr>
              <a:spLocks noChangeShapeType="1"/>
            </p:cNvSpPr>
            <p:nvPr/>
          </p:nvSpPr>
          <p:spPr bwMode="auto">
            <a:xfrm>
              <a:off x="2938" y="3264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8" name="Oval 76"/>
            <p:cNvSpPr>
              <a:spLocks noChangeArrowheads="1"/>
            </p:cNvSpPr>
            <p:nvPr/>
          </p:nvSpPr>
          <p:spPr bwMode="auto">
            <a:xfrm rot="2244321">
              <a:off x="2304" y="3082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>
                <a:latin typeface="Arial" charset="0"/>
              </a:endParaRPr>
            </a:p>
          </p:txBody>
        </p:sp>
        <p:sp>
          <p:nvSpPr>
            <p:cNvPr id="31764" name="Oval 75"/>
            <p:cNvSpPr>
              <a:spLocks noChangeArrowheads="1"/>
            </p:cNvSpPr>
            <p:nvPr/>
          </p:nvSpPr>
          <p:spPr bwMode="auto">
            <a:xfrm rot="3609380">
              <a:off x="1152" y="3077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DDDD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i="0">
                <a:latin typeface="Arial" charset="0"/>
              </a:endParaRPr>
            </a:p>
          </p:txBody>
        </p:sp>
        <p:sp>
          <p:nvSpPr>
            <p:cNvPr id="31762" name="Oval 81"/>
            <p:cNvSpPr>
              <a:spLocks noChangeArrowheads="1"/>
            </p:cNvSpPr>
            <p:nvPr/>
          </p:nvSpPr>
          <p:spPr bwMode="auto">
            <a:xfrm rot="3609380">
              <a:off x="3583" y="3091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DDDD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i="0">
                <a:latin typeface="Arial" charset="0"/>
              </a:endParaRPr>
            </a:p>
          </p:txBody>
        </p:sp>
        <p:sp>
          <p:nvSpPr>
            <p:cNvPr id="31763" name="Oval 83"/>
            <p:cNvSpPr>
              <a:spLocks noChangeArrowheads="1"/>
            </p:cNvSpPr>
            <p:nvPr/>
          </p:nvSpPr>
          <p:spPr bwMode="auto">
            <a:xfrm rot="2244321">
              <a:off x="3467" y="3166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>
                <a:latin typeface="Arial" charset="0"/>
              </a:endParaRPr>
            </a:p>
          </p:txBody>
        </p:sp>
      </p:grpSp>
      <p:grpSp>
        <p:nvGrpSpPr>
          <p:cNvPr id="4" name="Group 103"/>
          <p:cNvGrpSpPr>
            <a:grpSpLocks/>
          </p:cNvGrpSpPr>
          <p:nvPr/>
        </p:nvGrpSpPr>
        <p:grpSpPr bwMode="auto">
          <a:xfrm>
            <a:off x="2832100" y="2286022"/>
            <a:ext cx="3122613" cy="909640"/>
            <a:chOff x="2000" y="3720"/>
            <a:chExt cx="1967" cy="573"/>
          </a:xfrm>
        </p:grpSpPr>
        <p:sp>
          <p:nvSpPr>
            <p:cNvPr id="31750" name="Text Box 96"/>
            <p:cNvSpPr txBox="1">
              <a:spLocks noChangeArrowheads="1"/>
            </p:cNvSpPr>
            <p:nvPr/>
          </p:nvSpPr>
          <p:spPr bwMode="auto">
            <a:xfrm>
              <a:off x="2515" y="3973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0">
                  <a:latin typeface="Arial" charset="0"/>
                </a:rPr>
                <a:t>+</a:t>
              </a:r>
            </a:p>
          </p:txBody>
        </p:sp>
        <p:sp>
          <p:nvSpPr>
            <p:cNvPr id="31751" name="Line 97"/>
            <p:cNvSpPr>
              <a:spLocks noChangeShapeType="1"/>
            </p:cNvSpPr>
            <p:nvPr/>
          </p:nvSpPr>
          <p:spPr bwMode="auto">
            <a:xfrm>
              <a:off x="3297" y="411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2" name="Text Box 98"/>
            <p:cNvSpPr txBox="1">
              <a:spLocks noChangeArrowheads="1"/>
            </p:cNvSpPr>
            <p:nvPr/>
          </p:nvSpPr>
          <p:spPr bwMode="auto">
            <a:xfrm>
              <a:off x="2000" y="3944"/>
              <a:ext cx="237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000" b="1" dirty="0" smtClean="0">
                  <a:solidFill>
                    <a:srgbClr val="FF0000"/>
                  </a:solidFill>
                  <a:latin typeface="Times New Roman" pitchFamily="18" charset="0"/>
                </a:rPr>
                <a:t>a</a:t>
              </a:r>
              <a:endParaRPr lang="en-US" sz="30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31753" name="Text Box 99"/>
            <p:cNvSpPr txBox="1">
              <a:spLocks noChangeArrowheads="1"/>
            </p:cNvSpPr>
            <p:nvPr/>
          </p:nvSpPr>
          <p:spPr bwMode="auto">
            <a:xfrm>
              <a:off x="2902" y="3945"/>
              <a:ext cx="23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000" b="1" dirty="0">
                  <a:solidFill>
                    <a:srgbClr val="006600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31754" name="Text Box 100"/>
            <p:cNvSpPr txBox="1">
              <a:spLocks noChangeArrowheads="1"/>
            </p:cNvSpPr>
            <p:nvPr/>
          </p:nvSpPr>
          <p:spPr bwMode="auto">
            <a:xfrm>
              <a:off x="3744" y="3944"/>
              <a:ext cx="223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000" b="1" dirty="0">
                  <a:solidFill>
                    <a:srgbClr val="0000CC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25" name="Text Box 98"/>
            <p:cNvSpPr txBox="1">
              <a:spLocks noChangeArrowheads="1"/>
            </p:cNvSpPr>
            <p:nvPr/>
          </p:nvSpPr>
          <p:spPr bwMode="auto">
            <a:xfrm>
              <a:off x="3291" y="3720"/>
              <a:ext cx="237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000" b="1" dirty="0" smtClean="0">
                  <a:latin typeface="Times New Roman" pitchFamily="18" charset="0"/>
                </a:rPr>
                <a:t>k</a:t>
              </a:r>
              <a:endParaRPr lang="en-US" sz="3000" b="1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</p:grpSp>
      <p:sp>
        <p:nvSpPr>
          <p:cNvPr id="22" name="Rectangle 96"/>
          <p:cNvSpPr>
            <a:spLocks noChangeArrowheads="1"/>
          </p:cNvSpPr>
          <p:nvPr/>
        </p:nvSpPr>
        <p:spPr bwMode="auto">
          <a:xfrm>
            <a:off x="1066800" y="42672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t" anchorCtr="0"/>
          <a:lstStyle/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400" i="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Modeled by ordinary differential equations (ODEs)</a:t>
            </a:r>
          </a:p>
        </p:txBody>
      </p:sp>
      <p:sp>
        <p:nvSpPr>
          <p:cNvPr id="23" name="Text Box 134"/>
          <p:cNvSpPr txBox="1">
            <a:spLocks noChangeArrowheads="1"/>
          </p:cNvSpPr>
          <p:nvPr/>
        </p:nvSpPr>
        <p:spPr bwMode="auto">
          <a:xfrm>
            <a:off x="2684463" y="446088"/>
            <a:ext cx="3563937" cy="579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5520" tIns="63720" rIns="65520" bIns="32760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en-US" sz="36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Playing by The Rules</a:t>
            </a:r>
            <a:endParaRPr lang="en-US" sz="36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5114925"/>
            <a:ext cx="44862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381000" y="3429000"/>
            <a:ext cx="2895600" cy="533400"/>
            <a:chOff x="-838200" y="4267200"/>
            <a:chExt cx="4419600" cy="857250"/>
          </a:xfrm>
        </p:grpSpPr>
        <p:sp>
          <p:nvSpPr>
            <p:cNvPr id="92" name="Oval 274"/>
            <p:cNvSpPr>
              <a:spLocks noChangeArrowheads="1"/>
            </p:cNvSpPr>
            <p:nvPr/>
          </p:nvSpPr>
          <p:spPr bwMode="auto">
            <a:xfrm>
              <a:off x="-838200" y="44958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Oval 275"/>
            <p:cNvSpPr>
              <a:spLocks noChangeArrowheads="1"/>
            </p:cNvSpPr>
            <p:nvPr/>
          </p:nvSpPr>
          <p:spPr bwMode="auto">
            <a:xfrm>
              <a:off x="-76200" y="42672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276"/>
            <p:cNvSpPr>
              <a:spLocks noChangeArrowheads="1"/>
            </p:cNvSpPr>
            <p:nvPr/>
          </p:nvSpPr>
          <p:spPr bwMode="auto">
            <a:xfrm>
              <a:off x="-152400" y="44958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Oval 277"/>
            <p:cNvSpPr>
              <a:spLocks noChangeArrowheads="1"/>
            </p:cNvSpPr>
            <p:nvPr/>
          </p:nvSpPr>
          <p:spPr bwMode="auto">
            <a:xfrm>
              <a:off x="76200" y="44958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Oval 278"/>
            <p:cNvSpPr>
              <a:spLocks noChangeArrowheads="1"/>
            </p:cNvSpPr>
            <p:nvPr/>
          </p:nvSpPr>
          <p:spPr bwMode="auto">
            <a:xfrm>
              <a:off x="838200" y="43434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Oval 279"/>
            <p:cNvSpPr>
              <a:spLocks noChangeArrowheads="1"/>
            </p:cNvSpPr>
            <p:nvPr/>
          </p:nvSpPr>
          <p:spPr bwMode="auto">
            <a:xfrm>
              <a:off x="762000" y="44958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Oval 280"/>
            <p:cNvSpPr>
              <a:spLocks noChangeArrowheads="1"/>
            </p:cNvSpPr>
            <p:nvPr/>
          </p:nvSpPr>
          <p:spPr bwMode="auto">
            <a:xfrm>
              <a:off x="990600" y="44958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Oval 281"/>
            <p:cNvSpPr>
              <a:spLocks noChangeArrowheads="1"/>
            </p:cNvSpPr>
            <p:nvPr/>
          </p:nvSpPr>
          <p:spPr bwMode="auto">
            <a:xfrm>
              <a:off x="1066800" y="43434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Oval 282"/>
            <p:cNvSpPr>
              <a:spLocks noChangeArrowheads="1"/>
            </p:cNvSpPr>
            <p:nvPr/>
          </p:nvSpPr>
          <p:spPr bwMode="auto">
            <a:xfrm>
              <a:off x="838200" y="46482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Oval 283"/>
            <p:cNvSpPr>
              <a:spLocks noChangeArrowheads="1"/>
            </p:cNvSpPr>
            <p:nvPr/>
          </p:nvSpPr>
          <p:spPr bwMode="auto">
            <a:xfrm>
              <a:off x="990600" y="47244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Oval 284"/>
            <p:cNvSpPr>
              <a:spLocks noChangeArrowheads="1"/>
            </p:cNvSpPr>
            <p:nvPr/>
          </p:nvSpPr>
          <p:spPr bwMode="auto">
            <a:xfrm>
              <a:off x="1752600" y="44958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285"/>
            <p:cNvSpPr>
              <a:spLocks noChangeArrowheads="1"/>
            </p:cNvSpPr>
            <p:nvPr/>
          </p:nvSpPr>
          <p:spPr bwMode="auto">
            <a:xfrm>
              <a:off x="3124200" y="42672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286"/>
            <p:cNvSpPr>
              <a:spLocks noChangeArrowheads="1"/>
            </p:cNvSpPr>
            <p:nvPr/>
          </p:nvSpPr>
          <p:spPr bwMode="auto">
            <a:xfrm>
              <a:off x="2971800" y="45720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287"/>
            <p:cNvSpPr>
              <a:spLocks noChangeArrowheads="1"/>
            </p:cNvSpPr>
            <p:nvPr/>
          </p:nvSpPr>
          <p:spPr bwMode="auto">
            <a:xfrm>
              <a:off x="3200400" y="44958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Oval 288"/>
            <p:cNvSpPr>
              <a:spLocks noChangeArrowheads="1"/>
            </p:cNvSpPr>
            <p:nvPr/>
          </p:nvSpPr>
          <p:spPr bwMode="auto">
            <a:xfrm>
              <a:off x="3200400" y="46482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Rectangle 292"/>
            <p:cNvSpPr>
              <a:spLocks noChangeArrowheads="1"/>
            </p:cNvSpPr>
            <p:nvPr/>
          </p:nvSpPr>
          <p:spPr bwMode="auto">
            <a:xfrm>
              <a:off x="2362200" y="4495800"/>
              <a:ext cx="533400" cy="381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66600" tIns="33480" rIns="66600" bIns="33480" anchor="ctr"/>
            <a:lstStyle/>
            <a:p>
              <a:pPr marL="339725" indent="-339725">
                <a:tabLst>
                  <a:tab pos="339725" algn="l"/>
                  <a:tab pos="796925" algn="l"/>
                  <a:tab pos="1254125" algn="l"/>
                  <a:tab pos="1711325" algn="l"/>
                  <a:tab pos="2168525" algn="l"/>
                  <a:tab pos="2625725" algn="l"/>
                  <a:tab pos="3082925" algn="l"/>
                  <a:tab pos="3540125" algn="l"/>
                  <a:tab pos="3997325" algn="l"/>
                  <a:tab pos="4454525" algn="l"/>
                  <a:tab pos="4911725" algn="l"/>
                  <a:tab pos="5368925" algn="l"/>
                  <a:tab pos="5826125" algn="l"/>
                  <a:tab pos="6283325" algn="l"/>
                  <a:tab pos="6740525" algn="l"/>
                  <a:tab pos="7197725" algn="l"/>
                  <a:tab pos="7654925" algn="l"/>
                  <a:tab pos="8112125" algn="l"/>
                  <a:tab pos="8569325" algn="l"/>
                  <a:tab pos="9026525" algn="l"/>
                  <a:tab pos="9483725" algn="l"/>
                </a:tabLst>
              </a:pPr>
              <a:r>
                <a:rPr lang="en-US" sz="2400" dirty="0">
                  <a:solidFill>
                    <a:srgbClr val="000000"/>
                  </a:solidFill>
                </a:rPr>
                <a:t>…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638800" y="3505200"/>
            <a:ext cx="2895600" cy="381000"/>
            <a:chOff x="5334000" y="4343400"/>
            <a:chExt cx="4419600" cy="628650"/>
          </a:xfrm>
        </p:grpSpPr>
        <p:sp>
          <p:nvSpPr>
            <p:cNvPr id="115" name="Oval 293"/>
            <p:cNvSpPr>
              <a:spLocks noChangeArrowheads="1"/>
            </p:cNvSpPr>
            <p:nvPr/>
          </p:nvSpPr>
          <p:spPr bwMode="auto">
            <a:xfrm>
              <a:off x="5334000" y="44958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Oval 294"/>
            <p:cNvSpPr>
              <a:spLocks noChangeArrowheads="1"/>
            </p:cNvSpPr>
            <p:nvPr/>
          </p:nvSpPr>
          <p:spPr bwMode="auto">
            <a:xfrm>
              <a:off x="6172200" y="43434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Oval 295"/>
            <p:cNvSpPr>
              <a:spLocks noChangeArrowheads="1"/>
            </p:cNvSpPr>
            <p:nvPr/>
          </p:nvSpPr>
          <p:spPr bwMode="auto">
            <a:xfrm>
              <a:off x="6172200" y="45720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Oval 296"/>
            <p:cNvSpPr>
              <a:spLocks noChangeArrowheads="1"/>
            </p:cNvSpPr>
            <p:nvPr/>
          </p:nvSpPr>
          <p:spPr bwMode="auto">
            <a:xfrm>
              <a:off x="7162800" y="43434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Oval 297"/>
            <p:cNvSpPr>
              <a:spLocks noChangeArrowheads="1"/>
            </p:cNvSpPr>
            <p:nvPr/>
          </p:nvSpPr>
          <p:spPr bwMode="auto">
            <a:xfrm>
              <a:off x="7086600" y="45720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Oval 298"/>
            <p:cNvSpPr>
              <a:spLocks noChangeArrowheads="1"/>
            </p:cNvSpPr>
            <p:nvPr/>
          </p:nvSpPr>
          <p:spPr bwMode="auto">
            <a:xfrm>
              <a:off x="7315200" y="45720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Oval 299"/>
            <p:cNvSpPr>
              <a:spLocks noChangeArrowheads="1"/>
            </p:cNvSpPr>
            <p:nvPr/>
          </p:nvSpPr>
          <p:spPr bwMode="auto">
            <a:xfrm>
              <a:off x="8229600" y="44196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Oval 300"/>
            <p:cNvSpPr>
              <a:spLocks noChangeArrowheads="1"/>
            </p:cNvSpPr>
            <p:nvPr/>
          </p:nvSpPr>
          <p:spPr bwMode="auto">
            <a:xfrm>
              <a:off x="8229600" y="45720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Oval 301"/>
            <p:cNvSpPr>
              <a:spLocks noChangeArrowheads="1"/>
            </p:cNvSpPr>
            <p:nvPr/>
          </p:nvSpPr>
          <p:spPr bwMode="auto">
            <a:xfrm>
              <a:off x="9372600" y="44958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302"/>
            <p:cNvSpPr>
              <a:spLocks noChangeArrowheads="1"/>
            </p:cNvSpPr>
            <p:nvPr/>
          </p:nvSpPr>
          <p:spPr bwMode="auto">
            <a:xfrm>
              <a:off x="8763000" y="4495800"/>
              <a:ext cx="533400" cy="381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66600" tIns="33480" rIns="66600" bIns="33480" anchor="ctr"/>
            <a:lstStyle/>
            <a:p>
              <a:pPr marL="339725" indent="-339725">
                <a:tabLst>
                  <a:tab pos="339725" algn="l"/>
                  <a:tab pos="796925" algn="l"/>
                  <a:tab pos="1254125" algn="l"/>
                  <a:tab pos="1711325" algn="l"/>
                  <a:tab pos="2168525" algn="l"/>
                  <a:tab pos="2625725" algn="l"/>
                  <a:tab pos="3082925" algn="l"/>
                  <a:tab pos="3540125" algn="l"/>
                  <a:tab pos="3997325" algn="l"/>
                  <a:tab pos="4454525" algn="l"/>
                  <a:tab pos="4911725" algn="l"/>
                  <a:tab pos="5368925" algn="l"/>
                  <a:tab pos="5826125" algn="l"/>
                  <a:tab pos="6283325" algn="l"/>
                  <a:tab pos="6740525" algn="l"/>
                  <a:tab pos="7197725" algn="l"/>
                  <a:tab pos="7654925" algn="l"/>
                  <a:tab pos="8112125" algn="l"/>
                  <a:tab pos="8569325" algn="l"/>
                  <a:tab pos="9026525" algn="l"/>
                  <a:tab pos="9483725" algn="l"/>
                </a:tabLst>
              </a:pPr>
              <a:r>
                <a:rPr lang="en-US" sz="2400">
                  <a:solidFill>
                    <a:srgbClr val="000000"/>
                  </a:solidFill>
                </a:rPr>
                <a:t>…</a:t>
              </a:r>
            </a:p>
          </p:txBody>
        </p:sp>
      </p:grpSp>
      <p:sp>
        <p:nvSpPr>
          <p:cNvPr id="128" name="Text Box 134"/>
          <p:cNvSpPr txBox="1">
            <a:spLocks noChangeArrowheads="1"/>
          </p:cNvSpPr>
          <p:nvPr/>
        </p:nvSpPr>
        <p:spPr bwMode="auto">
          <a:xfrm>
            <a:off x="2684463" y="446088"/>
            <a:ext cx="3563937" cy="579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5520" tIns="63720" rIns="65520" bIns="32760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en-US" sz="36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DSP with Reactions</a:t>
            </a:r>
            <a:endParaRPr lang="en-US" sz="36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6" name="Rectangle 135"/>
          <p:cNvSpPr>
            <a:spLocks noChangeArrowheads="1"/>
          </p:cNvSpPr>
          <p:nvPr/>
        </p:nvSpPr>
        <p:spPr bwMode="auto">
          <a:xfrm>
            <a:off x="3657600" y="2824163"/>
            <a:ext cx="1463675" cy="1671637"/>
          </a:xfrm>
          <a:prstGeom prst="rect">
            <a:avLst/>
          </a:prstGeom>
          <a:gradFill rotWithShape="0">
            <a:gsLst>
              <a:gs pos="0">
                <a:srgbClr val="A9CBA9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07933" dir="18900000" algn="ctr" rotWithShape="0">
              <a:srgbClr val="000000"/>
            </a:outerShdw>
          </a:effectLst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137" name="Oval 4"/>
          <p:cNvSpPr>
            <a:spLocks noChangeArrowheads="1"/>
          </p:cNvSpPr>
          <p:nvPr/>
        </p:nvSpPr>
        <p:spPr bwMode="auto">
          <a:xfrm>
            <a:off x="3733800" y="3128963"/>
            <a:ext cx="1295400" cy="1027112"/>
          </a:xfrm>
          <a:prstGeom prst="ellipse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65520" tIns="34200" rIns="65520" bIns="34200" anchor="ctr"/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i="0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Reactions</a:t>
            </a:r>
            <a:endParaRPr lang="en-US" b="1" i="0" dirty="0">
              <a:solidFill>
                <a:srgbClr val="FF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138" name="Rectangle 98"/>
          <p:cNvSpPr>
            <a:spLocks noChangeArrowheads="1"/>
          </p:cNvSpPr>
          <p:nvPr/>
        </p:nvSpPr>
        <p:spPr bwMode="auto">
          <a:xfrm>
            <a:off x="609599" y="4343400"/>
            <a:ext cx="254218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indent="-339725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i="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Time-varying changes in concentrations of an input molecular type.</a:t>
            </a:r>
            <a:endParaRPr lang="en-US" i="0" dirty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139" name="Rectangle 98"/>
          <p:cNvSpPr>
            <a:spLocks noChangeArrowheads="1"/>
          </p:cNvSpPr>
          <p:nvPr/>
        </p:nvSpPr>
        <p:spPr bwMode="auto">
          <a:xfrm>
            <a:off x="6019800" y="4419600"/>
            <a:ext cx="2438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indent="-339725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i="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Time-varying changes in concentrations of output molecular type.</a:t>
            </a:r>
            <a:endParaRPr lang="en-US" i="0" dirty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457200" y="2819400"/>
            <a:ext cx="281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marL="339725" indent="-339725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b="1" i="0" dirty="0">
                <a:solidFill>
                  <a:srgbClr val="006600"/>
                </a:solidFill>
                <a:latin typeface="Arial" pitchFamily="34" charset="0"/>
                <a:ea typeface="DejaVu Sans"/>
                <a:cs typeface="DejaVu Sans"/>
              </a:rPr>
              <a:t>10, 2, 12, 8, 4, 8, 10, 2, …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5867400" y="2895600"/>
            <a:ext cx="259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marL="339725" indent="-339725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b="1" i="0" dirty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5, 6, 7, 10, 6, 6, 9, 6, …</a:t>
            </a:r>
          </a:p>
        </p:txBody>
      </p:sp>
      <p:sp>
        <p:nvSpPr>
          <p:cNvPr id="38" name="Rectangle 98"/>
          <p:cNvSpPr>
            <a:spLocks noChangeArrowheads="1"/>
          </p:cNvSpPr>
          <p:nvPr/>
        </p:nvSpPr>
        <p:spPr bwMode="auto">
          <a:xfrm>
            <a:off x="1371600" y="1905000"/>
            <a:ext cx="70682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indent="-339725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i="0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Input</a:t>
            </a:r>
            <a:endParaRPr lang="en-US" i="0" dirty="0">
              <a:solidFill>
                <a:srgbClr val="FF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39" name="Rectangle 98"/>
          <p:cNvSpPr>
            <a:spLocks noChangeArrowheads="1"/>
          </p:cNvSpPr>
          <p:nvPr/>
        </p:nvSpPr>
        <p:spPr bwMode="auto">
          <a:xfrm>
            <a:off x="6683265" y="1905000"/>
            <a:ext cx="93673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indent="-339725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i="0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Output</a:t>
            </a:r>
            <a:endParaRPr lang="en-US" i="0" dirty="0">
              <a:solidFill>
                <a:srgbClr val="FF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2" descr="sch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0088" y="3052763"/>
            <a:ext cx="4887912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57600" y="1452563"/>
            <a:ext cx="1463675" cy="1671637"/>
          </a:xfrm>
          <a:prstGeom prst="rect">
            <a:avLst/>
          </a:prstGeom>
          <a:gradFill rotWithShape="0">
            <a:gsLst>
              <a:gs pos="0">
                <a:srgbClr val="A9CBA9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07933" dir="18900000" algn="ctr" rotWithShape="0">
              <a:srgbClr val="000000"/>
            </a:outerShdw>
          </a:effectLst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3733800" y="1757363"/>
            <a:ext cx="1295400" cy="1027112"/>
          </a:xfrm>
          <a:prstGeom prst="ellipse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65520" tIns="34200" rIns="65520" bIns="34200" anchor="ctr"/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i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Chemical</a:t>
            </a:r>
            <a:br>
              <a:rPr lang="en-US" b="1" i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</a:br>
            <a:r>
              <a:rPr lang="en-US" b="1" i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Reactions</a:t>
            </a:r>
          </a:p>
        </p:txBody>
      </p:sp>
      <p:cxnSp>
        <p:nvCxnSpPr>
          <p:cNvPr id="22533" name="AutoShape 272"/>
          <p:cNvCxnSpPr>
            <a:cxnSpLocks noChangeShapeType="1"/>
          </p:cNvCxnSpPr>
          <p:nvPr/>
        </p:nvCxnSpPr>
        <p:spPr bwMode="auto">
          <a:xfrm>
            <a:off x="228600" y="2678113"/>
            <a:ext cx="2438400" cy="1587"/>
          </a:xfrm>
          <a:prstGeom prst="straightConnector1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</p:spPr>
      </p:cxnSp>
      <p:sp>
        <p:nvSpPr>
          <p:cNvPr id="22534" name="Rectangle 16"/>
          <p:cNvSpPr>
            <a:spLocks noChangeArrowheads="1"/>
          </p:cNvSpPr>
          <p:nvPr/>
        </p:nvSpPr>
        <p:spPr bwMode="auto">
          <a:xfrm>
            <a:off x="1219200" y="2667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marL="339725" indent="-339725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1400" i="0" dirty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time</a:t>
            </a:r>
          </a:p>
        </p:txBody>
      </p:sp>
      <p:sp>
        <p:nvSpPr>
          <p:cNvPr id="22535" name="AutoShape 304"/>
          <p:cNvSpPr>
            <a:spLocks noChangeArrowheads="1"/>
          </p:cNvSpPr>
          <p:nvPr/>
        </p:nvSpPr>
        <p:spPr bwMode="auto">
          <a:xfrm>
            <a:off x="2743200" y="2133600"/>
            <a:ext cx="685800" cy="315913"/>
          </a:xfrm>
          <a:prstGeom prst="rightArrow">
            <a:avLst>
              <a:gd name="adj1" fmla="val 50000"/>
              <a:gd name="adj2" fmla="val 34804"/>
            </a:avLst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i="0">
              <a:solidFill>
                <a:srgbClr val="FFFFFF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96888" y="1533525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cxnSp>
        <p:nvCxnSpPr>
          <p:cNvPr id="22537" name="AutoShape 272"/>
          <p:cNvCxnSpPr>
            <a:cxnSpLocks noChangeShapeType="1"/>
          </p:cNvCxnSpPr>
          <p:nvPr/>
        </p:nvCxnSpPr>
        <p:spPr bwMode="auto">
          <a:xfrm>
            <a:off x="6324600" y="2735263"/>
            <a:ext cx="2438400" cy="1587"/>
          </a:xfrm>
          <a:prstGeom prst="straightConnector1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</p:spPr>
      </p:cxnSp>
      <p:sp>
        <p:nvSpPr>
          <p:cNvPr id="22538" name="Rectangle 34"/>
          <p:cNvSpPr>
            <a:spLocks noChangeArrowheads="1"/>
          </p:cNvSpPr>
          <p:nvPr/>
        </p:nvSpPr>
        <p:spPr bwMode="auto">
          <a:xfrm>
            <a:off x="7315200" y="272415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marL="339725" indent="-339725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1400" i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time</a:t>
            </a:r>
          </a:p>
        </p:txBody>
      </p:sp>
      <p:sp>
        <p:nvSpPr>
          <p:cNvPr id="22539" name="AutoShape 304"/>
          <p:cNvSpPr>
            <a:spLocks noChangeArrowheads="1"/>
          </p:cNvSpPr>
          <p:nvPr/>
        </p:nvSpPr>
        <p:spPr bwMode="auto">
          <a:xfrm>
            <a:off x="5410200" y="2133600"/>
            <a:ext cx="685800" cy="315913"/>
          </a:xfrm>
          <a:prstGeom prst="rightArrow">
            <a:avLst>
              <a:gd name="adj1" fmla="val 50000"/>
              <a:gd name="adj2" fmla="val 34804"/>
            </a:avLst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i="0">
              <a:solidFill>
                <a:srgbClr val="FFFFFF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516688" y="2143125"/>
            <a:ext cx="76200" cy="762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cxnSp>
        <p:nvCxnSpPr>
          <p:cNvPr id="51" name="Straight Connector 50"/>
          <p:cNvCxnSpPr>
            <a:endCxn id="139" idx="5"/>
          </p:cNvCxnSpPr>
          <p:nvPr/>
        </p:nvCxnSpPr>
        <p:spPr>
          <a:xfrm rot="16200000" flipV="1">
            <a:off x="1712913" y="1893888"/>
            <a:ext cx="868362" cy="27781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2249488" y="2400300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cxnSp>
        <p:nvCxnSpPr>
          <p:cNvPr id="60" name="Straight Connector 59"/>
          <p:cNvCxnSpPr>
            <a:endCxn id="92" idx="5"/>
          </p:cNvCxnSpPr>
          <p:nvPr/>
        </p:nvCxnSpPr>
        <p:spPr>
          <a:xfrm rot="16200000" flipV="1">
            <a:off x="7123113" y="1712913"/>
            <a:ext cx="468312" cy="22066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7429500" y="2038350"/>
            <a:ext cx="76200" cy="762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cxnSp>
        <p:nvCxnSpPr>
          <p:cNvPr id="68" name="Straight Connector 67"/>
          <p:cNvCxnSpPr>
            <a:stCxn id="69" idx="4"/>
            <a:endCxn id="148" idx="7"/>
          </p:cNvCxnSpPr>
          <p:nvPr/>
        </p:nvCxnSpPr>
        <p:spPr>
          <a:xfrm rot="5400000">
            <a:off x="312737" y="1771651"/>
            <a:ext cx="1077913" cy="20161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914400" y="1257300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cxnSp>
        <p:nvCxnSpPr>
          <p:cNvPr id="77" name="Straight Connector 76"/>
          <p:cNvCxnSpPr>
            <a:stCxn id="78" idx="3"/>
            <a:endCxn id="150" idx="7"/>
          </p:cNvCxnSpPr>
          <p:nvPr/>
        </p:nvCxnSpPr>
        <p:spPr>
          <a:xfrm rot="5400000">
            <a:off x="6851650" y="1927226"/>
            <a:ext cx="79375" cy="1651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6962775" y="1905000"/>
            <a:ext cx="76200" cy="762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cxnSp>
        <p:nvCxnSpPr>
          <p:cNvPr id="82" name="Straight Connector 81"/>
          <p:cNvCxnSpPr>
            <a:stCxn id="83" idx="4"/>
            <a:endCxn id="69" idx="5"/>
          </p:cNvCxnSpPr>
          <p:nvPr/>
        </p:nvCxnSpPr>
        <p:spPr>
          <a:xfrm rot="5400000" flipH="1">
            <a:off x="788988" y="1512888"/>
            <a:ext cx="582612" cy="20161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/>
          <p:cNvSpPr/>
          <p:nvPr/>
        </p:nvSpPr>
        <p:spPr>
          <a:xfrm>
            <a:off x="1143000" y="1828800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cxnSp>
        <p:nvCxnSpPr>
          <p:cNvPr id="91" name="Straight Connector 90"/>
          <p:cNvCxnSpPr>
            <a:stCxn id="92" idx="4"/>
            <a:endCxn id="78" idx="7"/>
          </p:cNvCxnSpPr>
          <p:nvPr/>
        </p:nvCxnSpPr>
        <p:spPr>
          <a:xfrm rot="5400000">
            <a:off x="6965950" y="1662113"/>
            <a:ext cx="315913" cy="192087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7181850" y="1524000"/>
            <a:ext cx="76200" cy="762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cxnSp>
        <p:nvCxnSpPr>
          <p:cNvPr id="119" name="Straight Connector 118"/>
          <p:cNvCxnSpPr>
            <a:stCxn id="120" idx="4"/>
            <a:endCxn id="83" idx="5"/>
          </p:cNvCxnSpPr>
          <p:nvPr/>
        </p:nvCxnSpPr>
        <p:spPr>
          <a:xfrm rot="5400000" flipH="1">
            <a:off x="1112838" y="1989138"/>
            <a:ext cx="430212" cy="23971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1409700" y="2247900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cxnSp>
        <p:nvCxnSpPr>
          <p:cNvPr id="129" name="Straight Connector 128"/>
          <p:cNvCxnSpPr>
            <a:stCxn id="130" idx="4"/>
            <a:endCxn id="120" idx="7"/>
          </p:cNvCxnSpPr>
          <p:nvPr/>
        </p:nvCxnSpPr>
        <p:spPr>
          <a:xfrm rot="5400000">
            <a:off x="1398587" y="1981201"/>
            <a:ext cx="354013" cy="20161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1638300" y="1828800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cxnSp>
        <p:nvCxnSpPr>
          <p:cNvPr id="131" name="Straight Connector 130"/>
          <p:cNvCxnSpPr>
            <a:stCxn id="132" idx="2"/>
            <a:endCxn id="61" idx="6"/>
          </p:cNvCxnSpPr>
          <p:nvPr/>
        </p:nvCxnSpPr>
        <p:spPr>
          <a:xfrm rot="10800000">
            <a:off x="7505700" y="2076450"/>
            <a:ext cx="1524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Oval 131"/>
          <p:cNvSpPr/>
          <p:nvPr/>
        </p:nvSpPr>
        <p:spPr>
          <a:xfrm>
            <a:off x="7658100" y="2038350"/>
            <a:ext cx="76200" cy="762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cxnSp>
        <p:nvCxnSpPr>
          <p:cNvPr id="138" name="Straight Connector 137"/>
          <p:cNvCxnSpPr>
            <a:endCxn id="130" idx="7"/>
          </p:cNvCxnSpPr>
          <p:nvPr/>
        </p:nvCxnSpPr>
        <p:spPr>
          <a:xfrm rot="10800000" flipV="1">
            <a:off x="1703388" y="1600200"/>
            <a:ext cx="277812" cy="23971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Oval 138"/>
          <p:cNvSpPr/>
          <p:nvPr/>
        </p:nvSpPr>
        <p:spPr>
          <a:xfrm>
            <a:off x="1944688" y="1533525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cxnSp>
        <p:nvCxnSpPr>
          <p:cNvPr id="140" name="Straight Connector 139"/>
          <p:cNvCxnSpPr>
            <a:stCxn id="141" idx="0"/>
            <a:endCxn id="132" idx="7"/>
          </p:cNvCxnSpPr>
          <p:nvPr/>
        </p:nvCxnSpPr>
        <p:spPr>
          <a:xfrm rot="16200000" flipH="1" flipV="1">
            <a:off x="7675562" y="1724026"/>
            <a:ext cx="373063" cy="27781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/>
          <p:nvPr/>
        </p:nvSpPr>
        <p:spPr>
          <a:xfrm>
            <a:off x="7962900" y="1676400"/>
            <a:ext cx="76200" cy="762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cxnSp>
        <p:nvCxnSpPr>
          <p:cNvPr id="147" name="Straight Connector 146"/>
          <p:cNvCxnSpPr>
            <a:stCxn id="23" idx="4"/>
            <a:endCxn id="148" idx="0"/>
          </p:cNvCxnSpPr>
          <p:nvPr/>
        </p:nvCxnSpPr>
        <p:spPr>
          <a:xfrm rot="16200000" flipH="1">
            <a:off x="234156" y="1910557"/>
            <a:ext cx="790575" cy="18891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Oval 147"/>
          <p:cNvSpPr/>
          <p:nvPr/>
        </p:nvSpPr>
        <p:spPr>
          <a:xfrm>
            <a:off x="685800" y="2400300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cxnSp>
        <p:nvCxnSpPr>
          <p:cNvPr id="149" name="Straight Connector 148"/>
          <p:cNvCxnSpPr>
            <a:endCxn id="38" idx="7"/>
          </p:cNvCxnSpPr>
          <p:nvPr/>
        </p:nvCxnSpPr>
        <p:spPr>
          <a:xfrm rot="10800000" flipV="1">
            <a:off x="6580188" y="2057400"/>
            <a:ext cx="201612" cy="9683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Oval 149"/>
          <p:cNvSpPr/>
          <p:nvPr/>
        </p:nvSpPr>
        <p:spPr>
          <a:xfrm>
            <a:off x="6743700" y="2038350"/>
            <a:ext cx="76200" cy="762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cxnSp>
        <p:nvCxnSpPr>
          <p:cNvPr id="151" name="Straight Connector 150"/>
          <p:cNvCxnSpPr>
            <a:endCxn id="141" idx="6"/>
          </p:cNvCxnSpPr>
          <p:nvPr/>
        </p:nvCxnSpPr>
        <p:spPr>
          <a:xfrm rot="16200000" flipV="1">
            <a:off x="8001000" y="1752600"/>
            <a:ext cx="342900" cy="266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51"/>
          <p:cNvSpPr/>
          <p:nvPr/>
        </p:nvSpPr>
        <p:spPr>
          <a:xfrm>
            <a:off x="8267700" y="2038350"/>
            <a:ext cx="76200" cy="762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grpSp>
        <p:nvGrpSpPr>
          <p:cNvPr id="2" name="Group 179"/>
          <p:cNvGrpSpPr>
            <a:grpSpLocks/>
          </p:cNvGrpSpPr>
          <p:nvPr/>
        </p:nvGrpSpPr>
        <p:grpSpPr bwMode="auto">
          <a:xfrm>
            <a:off x="2209800" y="3352800"/>
            <a:ext cx="533400" cy="533400"/>
            <a:chOff x="3962400" y="5867400"/>
            <a:chExt cx="533400" cy="533400"/>
          </a:xfrm>
        </p:grpSpPr>
        <p:sp>
          <p:nvSpPr>
            <p:cNvPr id="22719" name="Oval 180"/>
            <p:cNvSpPr>
              <a:spLocks noChangeArrowheads="1"/>
            </p:cNvSpPr>
            <p:nvPr/>
          </p:nvSpPr>
          <p:spPr bwMode="auto">
            <a:xfrm>
              <a:off x="4038600" y="5867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720" name="Oval 181"/>
            <p:cNvSpPr>
              <a:spLocks noChangeArrowheads="1"/>
            </p:cNvSpPr>
            <p:nvPr/>
          </p:nvSpPr>
          <p:spPr bwMode="auto">
            <a:xfrm>
              <a:off x="3962400" y="59436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721" name="Oval 182"/>
            <p:cNvSpPr>
              <a:spLocks noChangeArrowheads="1"/>
            </p:cNvSpPr>
            <p:nvPr/>
          </p:nvSpPr>
          <p:spPr bwMode="auto">
            <a:xfrm>
              <a:off x="4191000" y="5867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722" name="Oval 183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723" name="Oval 184"/>
            <p:cNvSpPr>
              <a:spLocks noChangeArrowheads="1"/>
            </p:cNvSpPr>
            <p:nvPr/>
          </p:nvSpPr>
          <p:spPr bwMode="auto">
            <a:xfrm>
              <a:off x="4038600" y="6019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724" name="Oval 185"/>
            <p:cNvSpPr>
              <a:spLocks noChangeArrowheads="1"/>
            </p:cNvSpPr>
            <p:nvPr/>
          </p:nvSpPr>
          <p:spPr bwMode="auto">
            <a:xfrm>
              <a:off x="3962400" y="6096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725" name="Oval 186"/>
            <p:cNvSpPr>
              <a:spLocks noChangeArrowheads="1"/>
            </p:cNvSpPr>
            <p:nvPr/>
          </p:nvSpPr>
          <p:spPr bwMode="auto">
            <a:xfrm>
              <a:off x="4191000" y="6019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726" name="Oval 187"/>
            <p:cNvSpPr>
              <a:spLocks noChangeArrowheads="1"/>
            </p:cNvSpPr>
            <p:nvPr/>
          </p:nvSpPr>
          <p:spPr bwMode="auto">
            <a:xfrm>
              <a:off x="4114800" y="6096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727" name="Oval 188"/>
            <p:cNvSpPr>
              <a:spLocks noChangeArrowheads="1"/>
            </p:cNvSpPr>
            <p:nvPr/>
          </p:nvSpPr>
          <p:spPr bwMode="auto">
            <a:xfrm>
              <a:off x="4038600" y="6172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728" name="Oval 189"/>
            <p:cNvSpPr>
              <a:spLocks noChangeArrowheads="1"/>
            </p:cNvSpPr>
            <p:nvPr/>
          </p:nvSpPr>
          <p:spPr bwMode="auto">
            <a:xfrm>
              <a:off x="4191000" y="6172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729" name="Oval 190"/>
            <p:cNvSpPr>
              <a:spLocks noChangeArrowheads="1"/>
            </p:cNvSpPr>
            <p:nvPr/>
          </p:nvSpPr>
          <p:spPr bwMode="auto">
            <a:xfrm>
              <a:off x="4114800" y="6019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730" name="Oval 191"/>
            <p:cNvSpPr>
              <a:spLocks noChangeArrowheads="1"/>
            </p:cNvSpPr>
            <p:nvPr/>
          </p:nvSpPr>
          <p:spPr bwMode="auto">
            <a:xfrm>
              <a:off x="4267200" y="6019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3" name="Group 192"/>
          <p:cNvGrpSpPr>
            <a:grpSpLocks/>
          </p:cNvGrpSpPr>
          <p:nvPr/>
        </p:nvGrpSpPr>
        <p:grpSpPr bwMode="auto">
          <a:xfrm>
            <a:off x="6248400" y="6172200"/>
            <a:ext cx="381000" cy="381000"/>
            <a:chOff x="6019800" y="6172200"/>
            <a:chExt cx="381000" cy="381000"/>
          </a:xfrm>
        </p:grpSpPr>
        <p:sp>
          <p:nvSpPr>
            <p:cNvPr id="194" name="Oval 193"/>
            <p:cNvSpPr>
              <a:spLocks noChangeArrowheads="1"/>
            </p:cNvSpPr>
            <p:nvPr/>
          </p:nvSpPr>
          <p:spPr bwMode="auto">
            <a:xfrm>
              <a:off x="6019800" y="6248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sp>
          <p:nvSpPr>
            <p:cNvPr id="195" name="Oval 194"/>
            <p:cNvSpPr>
              <a:spLocks noChangeArrowheads="1"/>
            </p:cNvSpPr>
            <p:nvPr/>
          </p:nvSpPr>
          <p:spPr bwMode="auto">
            <a:xfrm>
              <a:off x="6019800" y="6172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sp>
          <p:nvSpPr>
            <p:cNvPr id="196" name="Oval 195"/>
            <p:cNvSpPr>
              <a:spLocks noChangeArrowheads="1"/>
            </p:cNvSpPr>
            <p:nvPr/>
          </p:nvSpPr>
          <p:spPr bwMode="auto">
            <a:xfrm>
              <a:off x="6096000" y="6248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sp>
          <p:nvSpPr>
            <p:cNvPr id="197" name="Oval 196"/>
            <p:cNvSpPr>
              <a:spLocks noChangeArrowheads="1"/>
            </p:cNvSpPr>
            <p:nvPr/>
          </p:nvSpPr>
          <p:spPr bwMode="auto">
            <a:xfrm>
              <a:off x="6096000" y="6172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sp>
          <p:nvSpPr>
            <p:cNvPr id="198" name="Oval 197"/>
            <p:cNvSpPr>
              <a:spLocks noChangeArrowheads="1"/>
            </p:cNvSpPr>
            <p:nvPr/>
          </p:nvSpPr>
          <p:spPr bwMode="auto">
            <a:xfrm>
              <a:off x="6172200" y="63246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3276600" y="3733800"/>
            <a:ext cx="533400" cy="533400"/>
            <a:chOff x="3200400" y="5943600"/>
            <a:chExt cx="533400" cy="533400"/>
          </a:xfrm>
        </p:grpSpPr>
        <p:grpSp>
          <p:nvGrpSpPr>
            <p:cNvPr id="22699" name="Group 185"/>
            <p:cNvGrpSpPr>
              <a:grpSpLocks/>
            </p:cNvGrpSpPr>
            <p:nvPr/>
          </p:nvGrpSpPr>
          <p:grpSpPr bwMode="auto">
            <a:xfrm>
              <a:off x="3200400" y="5943600"/>
              <a:ext cx="533400" cy="533400"/>
              <a:chOff x="3962400" y="5867400"/>
              <a:chExt cx="533400" cy="533400"/>
            </a:xfrm>
          </p:grpSpPr>
          <p:sp>
            <p:nvSpPr>
              <p:cNvPr id="22702" name="Oval 205"/>
              <p:cNvSpPr>
                <a:spLocks noChangeArrowheads="1"/>
              </p:cNvSpPr>
              <p:nvPr/>
            </p:nvSpPr>
            <p:spPr bwMode="auto">
              <a:xfrm>
                <a:off x="4038600" y="58674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703" name="Oval 206"/>
              <p:cNvSpPr>
                <a:spLocks noChangeArrowheads="1"/>
              </p:cNvSpPr>
              <p:nvPr/>
            </p:nvSpPr>
            <p:spPr bwMode="auto">
              <a:xfrm>
                <a:off x="3962400" y="59436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704" name="Oval 207"/>
              <p:cNvSpPr>
                <a:spLocks noChangeArrowheads="1"/>
              </p:cNvSpPr>
              <p:nvPr/>
            </p:nvSpPr>
            <p:spPr bwMode="auto">
              <a:xfrm>
                <a:off x="4191000" y="58674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705" name="Oval 208"/>
              <p:cNvSpPr>
                <a:spLocks noChangeArrowheads="1"/>
              </p:cNvSpPr>
              <p:nvPr/>
            </p:nvSpPr>
            <p:spPr bwMode="auto">
              <a:xfrm>
                <a:off x="4114800" y="59436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706" name="Oval 209"/>
              <p:cNvSpPr>
                <a:spLocks noChangeArrowheads="1"/>
              </p:cNvSpPr>
              <p:nvPr/>
            </p:nvSpPr>
            <p:spPr bwMode="auto">
              <a:xfrm>
                <a:off x="4038600" y="6019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707" name="Oval 210"/>
              <p:cNvSpPr>
                <a:spLocks noChangeArrowheads="1"/>
              </p:cNvSpPr>
              <p:nvPr/>
            </p:nvSpPr>
            <p:spPr bwMode="auto">
              <a:xfrm>
                <a:off x="3962400" y="60960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708" name="Oval 211"/>
              <p:cNvSpPr>
                <a:spLocks noChangeArrowheads="1"/>
              </p:cNvSpPr>
              <p:nvPr/>
            </p:nvSpPr>
            <p:spPr bwMode="auto">
              <a:xfrm>
                <a:off x="4191000" y="6019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709" name="Oval 212"/>
              <p:cNvSpPr>
                <a:spLocks noChangeArrowheads="1"/>
              </p:cNvSpPr>
              <p:nvPr/>
            </p:nvSpPr>
            <p:spPr bwMode="auto">
              <a:xfrm>
                <a:off x="4114800" y="60960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710" name="Oval 213"/>
              <p:cNvSpPr>
                <a:spLocks noChangeArrowheads="1"/>
              </p:cNvSpPr>
              <p:nvPr/>
            </p:nvSpPr>
            <p:spPr bwMode="auto">
              <a:xfrm>
                <a:off x="4038600" y="6172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711" name="Oval 214"/>
              <p:cNvSpPr>
                <a:spLocks noChangeArrowheads="1"/>
              </p:cNvSpPr>
              <p:nvPr/>
            </p:nvSpPr>
            <p:spPr bwMode="auto">
              <a:xfrm>
                <a:off x="4191000" y="6172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712" name="Oval 215"/>
              <p:cNvSpPr>
                <a:spLocks noChangeArrowheads="1"/>
              </p:cNvSpPr>
              <p:nvPr/>
            </p:nvSpPr>
            <p:spPr bwMode="auto">
              <a:xfrm>
                <a:off x="4114800" y="6019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713" name="Oval 216"/>
              <p:cNvSpPr>
                <a:spLocks noChangeArrowheads="1"/>
              </p:cNvSpPr>
              <p:nvPr/>
            </p:nvSpPr>
            <p:spPr bwMode="auto">
              <a:xfrm>
                <a:off x="4267200" y="6019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  <p:sp>
          <p:nvSpPr>
            <p:cNvPr id="22700" name="Oval 203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701" name="Oval 204"/>
            <p:cNvSpPr>
              <a:spLocks noChangeArrowheads="1"/>
            </p:cNvSpPr>
            <p:nvPr/>
          </p:nvSpPr>
          <p:spPr bwMode="auto">
            <a:xfrm>
              <a:off x="3352800" y="6172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8" name="Group 217"/>
          <p:cNvGrpSpPr>
            <a:grpSpLocks/>
          </p:cNvGrpSpPr>
          <p:nvPr/>
        </p:nvGrpSpPr>
        <p:grpSpPr bwMode="auto">
          <a:xfrm>
            <a:off x="6248400" y="6172200"/>
            <a:ext cx="457200" cy="381000"/>
            <a:chOff x="6934200" y="6248400"/>
            <a:chExt cx="457200" cy="381000"/>
          </a:xfrm>
        </p:grpSpPr>
        <p:grpSp>
          <p:nvGrpSpPr>
            <p:cNvPr id="22691" name="Group 184"/>
            <p:cNvGrpSpPr>
              <a:grpSpLocks/>
            </p:cNvGrpSpPr>
            <p:nvPr/>
          </p:nvGrpSpPr>
          <p:grpSpPr bwMode="auto">
            <a:xfrm>
              <a:off x="6934200" y="6248400"/>
              <a:ext cx="381000" cy="381000"/>
              <a:chOff x="6934200" y="6248400"/>
              <a:chExt cx="381000" cy="381000"/>
            </a:xfrm>
          </p:grpSpPr>
          <p:sp>
            <p:nvSpPr>
              <p:cNvPr id="221" name="Oval 220"/>
              <p:cNvSpPr>
                <a:spLocks noChangeArrowheads="1"/>
              </p:cNvSpPr>
              <p:nvPr/>
            </p:nvSpPr>
            <p:spPr bwMode="auto">
              <a:xfrm>
                <a:off x="6934200" y="62484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1pPr>
                <a:lvl2pPr marL="739775" indent="-282575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9pPr>
              </a:lstStyle>
              <a:p>
                <a:pPr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2" name="Oval 221"/>
              <p:cNvSpPr>
                <a:spLocks noChangeArrowheads="1"/>
              </p:cNvSpPr>
              <p:nvPr/>
            </p:nvSpPr>
            <p:spPr bwMode="auto">
              <a:xfrm>
                <a:off x="7086600" y="62484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1pPr>
                <a:lvl2pPr marL="739775" indent="-282575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9pPr>
              </a:lstStyle>
              <a:p>
                <a:pPr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3" name="Oval 222"/>
              <p:cNvSpPr>
                <a:spLocks noChangeArrowheads="1"/>
              </p:cNvSpPr>
              <p:nvPr/>
            </p:nvSpPr>
            <p:spPr bwMode="auto">
              <a:xfrm>
                <a:off x="6934200" y="63246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1pPr>
                <a:lvl2pPr marL="739775" indent="-282575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9pPr>
              </a:lstStyle>
              <a:p>
                <a:pPr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4" name="Oval 223"/>
              <p:cNvSpPr>
                <a:spLocks noChangeArrowheads="1"/>
              </p:cNvSpPr>
              <p:nvPr/>
            </p:nvSpPr>
            <p:spPr bwMode="auto">
              <a:xfrm>
                <a:off x="7086600" y="63246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1pPr>
                <a:lvl2pPr marL="739775" indent="-282575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9pPr>
              </a:lstStyle>
              <a:p>
                <a:pPr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5" name="Oval 224"/>
              <p:cNvSpPr>
                <a:spLocks noChangeArrowheads="1"/>
              </p:cNvSpPr>
              <p:nvPr/>
            </p:nvSpPr>
            <p:spPr bwMode="auto">
              <a:xfrm>
                <a:off x="6934200" y="6400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1pPr>
                <a:lvl2pPr marL="739775" indent="-282575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9pPr>
              </a:lstStyle>
              <a:p>
                <a:pPr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6" name="Oval 225"/>
              <p:cNvSpPr>
                <a:spLocks noChangeArrowheads="1"/>
              </p:cNvSpPr>
              <p:nvPr/>
            </p:nvSpPr>
            <p:spPr bwMode="auto">
              <a:xfrm>
                <a:off x="7086600" y="6400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1pPr>
                <a:lvl2pPr marL="739775" indent="-282575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9pPr>
              </a:lstStyle>
              <a:p>
                <a:pPr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0" name="Oval 219"/>
            <p:cNvSpPr>
              <a:spLocks noChangeArrowheads="1"/>
            </p:cNvSpPr>
            <p:nvPr/>
          </p:nvSpPr>
          <p:spPr bwMode="auto">
            <a:xfrm>
              <a:off x="7162800" y="6400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226"/>
          <p:cNvGrpSpPr>
            <a:grpSpLocks/>
          </p:cNvGrpSpPr>
          <p:nvPr/>
        </p:nvGrpSpPr>
        <p:grpSpPr bwMode="auto">
          <a:xfrm>
            <a:off x="6248400" y="6172200"/>
            <a:ext cx="381000" cy="381000"/>
            <a:chOff x="6934200" y="6248400"/>
            <a:chExt cx="381000" cy="381000"/>
          </a:xfrm>
        </p:grpSpPr>
        <p:sp>
          <p:nvSpPr>
            <p:cNvPr id="228" name="Oval 227"/>
            <p:cNvSpPr>
              <a:spLocks noChangeArrowheads="1"/>
            </p:cNvSpPr>
            <p:nvPr/>
          </p:nvSpPr>
          <p:spPr bwMode="auto">
            <a:xfrm>
              <a:off x="6934200" y="6248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sp>
          <p:nvSpPr>
            <p:cNvPr id="229" name="Oval 228"/>
            <p:cNvSpPr>
              <a:spLocks noChangeArrowheads="1"/>
            </p:cNvSpPr>
            <p:nvPr/>
          </p:nvSpPr>
          <p:spPr bwMode="auto">
            <a:xfrm>
              <a:off x="7086600" y="6248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sp>
          <p:nvSpPr>
            <p:cNvPr id="230" name="Oval 229"/>
            <p:cNvSpPr>
              <a:spLocks noChangeArrowheads="1"/>
            </p:cNvSpPr>
            <p:nvPr/>
          </p:nvSpPr>
          <p:spPr bwMode="auto">
            <a:xfrm>
              <a:off x="6934200" y="63246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sp>
          <p:nvSpPr>
            <p:cNvPr id="231" name="Oval 230"/>
            <p:cNvSpPr>
              <a:spLocks noChangeArrowheads="1"/>
            </p:cNvSpPr>
            <p:nvPr/>
          </p:nvSpPr>
          <p:spPr bwMode="auto">
            <a:xfrm>
              <a:off x="7086600" y="63246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sp>
          <p:nvSpPr>
            <p:cNvPr id="232" name="Oval 231"/>
            <p:cNvSpPr>
              <a:spLocks noChangeArrowheads="1"/>
            </p:cNvSpPr>
            <p:nvPr/>
          </p:nvSpPr>
          <p:spPr bwMode="auto">
            <a:xfrm>
              <a:off x="6934200" y="6400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sp>
          <p:nvSpPr>
            <p:cNvPr id="233" name="Oval 232"/>
            <p:cNvSpPr>
              <a:spLocks noChangeArrowheads="1"/>
            </p:cNvSpPr>
            <p:nvPr/>
          </p:nvSpPr>
          <p:spPr bwMode="auto">
            <a:xfrm>
              <a:off x="7086600" y="6400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246"/>
          <p:cNvGrpSpPr>
            <a:grpSpLocks/>
          </p:cNvGrpSpPr>
          <p:nvPr/>
        </p:nvGrpSpPr>
        <p:grpSpPr bwMode="auto">
          <a:xfrm>
            <a:off x="3276600" y="3733800"/>
            <a:ext cx="533400" cy="533400"/>
            <a:chOff x="3962400" y="5867400"/>
            <a:chExt cx="533400" cy="533400"/>
          </a:xfrm>
        </p:grpSpPr>
        <p:sp>
          <p:nvSpPr>
            <p:cNvPr id="22673" name="Oval 247"/>
            <p:cNvSpPr>
              <a:spLocks noChangeArrowheads="1"/>
            </p:cNvSpPr>
            <p:nvPr/>
          </p:nvSpPr>
          <p:spPr bwMode="auto">
            <a:xfrm>
              <a:off x="4038600" y="5867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74" name="Oval 248"/>
            <p:cNvSpPr>
              <a:spLocks noChangeArrowheads="1"/>
            </p:cNvSpPr>
            <p:nvPr/>
          </p:nvSpPr>
          <p:spPr bwMode="auto">
            <a:xfrm>
              <a:off x="3962400" y="59436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75" name="Oval 249"/>
            <p:cNvSpPr>
              <a:spLocks noChangeArrowheads="1"/>
            </p:cNvSpPr>
            <p:nvPr/>
          </p:nvSpPr>
          <p:spPr bwMode="auto">
            <a:xfrm>
              <a:off x="4191000" y="5867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76" name="Oval 25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77" name="Oval 251"/>
            <p:cNvSpPr>
              <a:spLocks noChangeArrowheads="1"/>
            </p:cNvSpPr>
            <p:nvPr/>
          </p:nvSpPr>
          <p:spPr bwMode="auto">
            <a:xfrm>
              <a:off x="4038600" y="6019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78" name="Oval 252"/>
            <p:cNvSpPr>
              <a:spLocks noChangeArrowheads="1"/>
            </p:cNvSpPr>
            <p:nvPr/>
          </p:nvSpPr>
          <p:spPr bwMode="auto">
            <a:xfrm>
              <a:off x="3962400" y="6096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79" name="Oval 253"/>
            <p:cNvSpPr>
              <a:spLocks noChangeArrowheads="1"/>
            </p:cNvSpPr>
            <p:nvPr/>
          </p:nvSpPr>
          <p:spPr bwMode="auto">
            <a:xfrm>
              <a:off x="4191000" y="6019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80" name="Oval 254"/>
            <p:cNvSpPr>
              <a:spLocks noChangeArrowheads="1"/>
            </p:cNvSpPr>
            <p:nvPr/>
          </p:nvSpPr>
          <p:spPr bwMode="auto">
            <a:xfrm>
              <a:off x="4114800" y="6096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81" name="Oval 255"/>
            <p:cNvSpPr>
              <a:spLocks noChangeArrowheads="1"/>
            </p:cNvSpPr>
            <p:nvPr/>
          </p:nvSpPr>
          <p:spPr bwMode="auto">
            <a:xfrm>
              <a:off x="4038600" y="6172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82" name="Oval 256"/>
            <p:cNvSpPr>
              <a:spLocks noChangeArrowheads="1"/>
            </p:cNvSpPr>
            <p:nvPr/>
          </p:nvSpPr>
          <p:spPr bwMode="auto">
            <a:xfrm>
              <a:off x="4191000" y="6172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83" name="Oval 257"/>
            <p:cNvSpPr>
              <a:spLocks noChangeArrowheads="1"/>
            </p:cNvSpPr>
            <p:nvPr/>
          </p:nvSpPr>
          <p:spPr bwMode="auto">
            <a:xfrm>
              <a:off x="4114800" y="6019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84" name="Oval 258"/>
            <p:cNvSpPr>
              <a:spLocks noChangeArrowheads="1"/>
            </p:cNvSpPr>
            <p:nvPr/>
          </p:nvSpPr>
          <p:spPr bwMode="auto">
            <a:xfrm>
              <a:off x="4267200" y="6019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12" name="Group 259"/>
          <p:cNvGrpSpPr>
            <a:grpSpLocks/>
          </p:cNvGrpSpPr>
          <p:nvPr/>
        </p:nvGrpSpPr>
        <p:grpSpPr bwMode="auto">
          <a:xfrm>
            <a:off x="6019800" y="3657600"/>
            <a:ext cx="533400" cy="533400"/>
            <a:chOff x="3962400" y="5867400"/>
            <a:chExt cx="533400" cy="533400"/>
          </a:xfrm>
        </p:grpSpPr>
        <p:sp>
          <p:nvSpPr>
            <p:cNvPr id="22661" name="Oval 260"/>
            <p:cNvSpPr>
              <a:spLocks noChangeArrowheads="1"/>
            </p:cNvSpPr>
            <p:nvPr/>
          </p:nvSpPr>
          <p:spPr bwMode="auto">
            <a:xfrm>
              <a:off x="4038600" y="5867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62" name="Oval 261"/>
            <p:cNvSpPr>
              <a:spLocks noChangeArrowheads="1"/>
            </p:cNvSpPr>
            <p:nvPr/>
          </p:nvSpPr>
          <p:spPr bwMode="auto">
            <a:xfrm>
              <a:off x="3962400" y="59436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63" name="Oval 262"/>
            <p:cNvSpPr>
              <a:spLocks noChangeArrowheads="1"/>
            </p:cNvSpPr>
            <p:nvPr/>
          </p:nvSpPr>
          <p:spPr bwMode="auto">
            <a:xfrm>
              <a:off x="4191000" y="5867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64" name="Oval 263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65" name="Oval 264"/>
            <p:cNvSpPr>
              <a:spLocks noChangeArrowheads="1"/>
            </p:cNvSpPr>
            <p:nvPr/>
          </p:nvSpPr>
          <p:spPr bwMode="auto">
            <a:xfrm>
              <a:off x="4038600" y="6019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66" name="Oval 265"/>
            <p:cNvSpPr>
              <a:spLocks noChangeArrowheads="1"/>
            </p:cNvSpPr>
            <p:nvPr/>
          </p:nvSpPr>
          <p:spPr bwMode="auto">
            <a:xfrm>
              <a:off x="3962400" y="6096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67" name="Oval 266"/>
            <p:cNvSpPr>
              <a:spLocks noChangeArrowheads="1"/>
            </p:cNvSpPr>
            <p:nvPr/>
          </p:nvSpPr>
          <p:spPr bwMode="auto">
            <a:xfrm>
              <a:off x="4191000" y="6019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68" name="Oval 267"/>
            <p:cNvSpPr>
              <a:spLocks noChangeArrowheads="1"/>
            </p:cNvSpPr>
            <p:nvPr/>
          </p:nvSpPr>
          <p:spPr bwMode="auto">
            <a:xfrm>
              <a:off x="4114800" y="6096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69" name="Oval 268"/>
            <p:cNvSpPr>
              <a:spLocks noChangeArrowheads="1"/>
            </p:cNvSpPr>
            <p:nvPr/>
          </p:nvSpPr>
          <p:spPr bwMode="auto">
            <a:xfrm>
              <a:off x="4038600" y="6172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70" name="Oval 269"/>
            <p:cNvSpPr>
              <a:spLocks noChangeArrowheads="1"/>
            </p:cNvSpPr>
            <p:nvPr/>
          </p:nvSpPr>
          <p:spPr bwMode="auto">
            <a:xfrm>
              <a:off x="4191000" y="6172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71" name="Oval 270"/>
            <p:cNvSpPr>
              <a:spLocks noChangeArrowheads="1"/>
            </p:cNvSpPr>
            <p:nvPr/>
          </p:nvSpPr>
          <p:spPr bwMode="auto">
            <a:xfrm>
              <a:off x="4114800" y="6019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72" name="Oval 271"/>
            <p:cNvSpPr>
              <a:spLocks noChangeArrowheads="1"/>
            </p:cNvSpPr>
            <p:nvPr/>
          </p:nvSpPr>
          <p:spPr bwMode="auto">
            <a:xfrm>
              <a:off x="4267200" y="6019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13" name="Group 278"/>
          <p:cNvGrpSpPr>
            <a:grpSpLocks/>
          </p:cNvGrpSpPr>
          <p:nvPr/>
        </p:nvGrpSpPr>
        <p:grpSpPr bwMode="auto">
          <a:xfrm>
            <a:off x="3200400" y="5257800"/>
            <a:ext cx="381000" cy="457200"/>
            <a:chOff x="2209800" y="6248400"/>
            <a:chExt cx="381000" cy="457200"/>
          </a:xfrm>
        </p:grpSpPr>
        <p:sp>
          <p:nvSpPr>
            <p:cNvPr id="22656" name="Oval 273"/>
            <p:cNvSpPr>
              <a:spLocks noChangeArrowheads="1"/>
            </p:cNvSpPr>
            <p:nvPr/>
          </p:nvSpPr>
          <p:spPr bwMode="auto">
            <a:xfrm>
              <a:off x="2209800" y="6400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57" name="Oval 274"/>
            <p:cNvSpPr>
              <a:spLocks noChangeArrowheads="1"/>
            </p:cNvSpPr>
            <p:nvPr/>
          </p:nvSpPr>
          <p:spPr bwMode="auto">
            <a:xfrm>
              <a:off x="2362200" y="6400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58" name="Oval 275"/>
            <p:cNvSpPr>
              <a:spLocks noChangeArrowheads="1"/>
            </p:cNvSpPr>
            <p:nvPr/>
          </p:nvSpPr>
          <p:spPr bwMode="auto">
            <a:xfrm>
              <a:off x="2209800" y="6477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59" name="Oval 276"/>
            <p:cNvSpPr>
              <a:spLocks noChangeArrowheads="1"/>
            </p:cNvSpPr>
            <p:nvPr/>
          </p:nvSpPr>
          <p:spPr bwMode="auto">
            <a:xfrm>
              <a:off x="2362200" y="6477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60" name="Oval 277"/>
            <p:cNvSpPr>
              <a:spLocks noChangeArrowheads="1"/>
            </p:cNvSpPr>
            <p:nvPr/>
          </p:nvSpPr>
          <p:spPr bwMode="auto">
            <a:xfrm>
              <a:off x="2286000" y="6248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14" name="Group 279"/>
          <p:cNvGrpSpPr>
            <a:grpSpLocks/>
          </p:cNvGrpSpPr>
          <p:nvPr/>
        </p:nvGrpSpPr>
        <p:grpSpPr bwMode="auto">
          <a:xfrm>
            <a:off x="6019800" y="5029200"/>
            <a:ext cx="381000" cy="457200"/>
            <a:chOff x="2209800" y="6248400"/>
            <a:chExt cx="381000" cy="457200"/>
          </a:xfrm>
        </p:grpSpPr>
        <p:sp>
          <p:nvSpPr>
            <p:cNvPr id="22651" name="Oval 280"/>
            <p:cNvSpPr>
              <a:spLocks noChangeArrowheads="1"/>
            </p:cNvSpPr>
            <p:nvPr/>
          </p:nvSpPr>
          <p:spPr bwMode="auto">
            <a:xfrm>
              <a:off x="2209800" y="6400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52" name="Oval 281"/>
            <p:cNvSpPr>
              <a:spLocks noChangeArrowheads="1"/>
            </p:cNvSpPr>
            <p:nvPr/>
          </p:nvSpPr>
          <p:spPr bwMode="auto">
            <a:xfrm>
              <a:off x="2362200" y="6400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53" name="Oval 282"/>
            <p:cNvSpPr>
              <a:spLocks noChangeArrowheads="1"/>
            </p:cNvSpPr>
            <p:nvPr/>
          </p:nvSpPr>
          <p:spPr bwMode="auto">
            <a:xfrm>
              <a:off x="2209800" y="6477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54" name="Oval 283"/>
            <p:cNvSpPr>
              <a:spLocks noChangeArrowheads="1"/>
            </p:cNvSpPr>
            <p:nvPr/>
          </p:nvSpPr>
          <p:spPr bwMode="auto">
            <a:xfrm>
              <a:off x="2362200" y="6477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55" name="Oval 284"/>
            <p:cNvSpPr>
              <a:spLocks noChangeArrowheads="1"/>
            </p:cNvSpPr>
            <p:nvPr/>
          </p:nvSpPr>
          <p:spPr bwMode="auto">
            <a:xfrm>
              <a:off x="2286000" y="6248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15" name="Group 285"/>
          <p:cNvGrpSpPr>
            <a:grpSpLocks/>
          </p:cNvGrpSpPr>
          <p:nvPr/>
        </p:nvGrpSpPr>
        <p:grpSpPr bwMode="auto">
          <a:xfrm>
            <a:off x="2362200" y="3429000"/>
            <a:ext cx="228600" cy="304800"/>
            <a:chOff x="2514600" y="6172200"/>
            <a:chExt cx="228600" cy="304800"/>
          </a:xfrm>
        </p:grpSpPr>
        <p:sp>
          <p:nvSpPr>
            <p:cNvPr id="22649" name="Oval 286"/>
            <p:cNvSpPr>
              <a:spLocks noChangeArrowheads="1"/>
            </p:cNvSpPr>
            <p:nvPr/>
          </p:nvSpPr>
          <p:spPr bwMode="auto">
            <a:xfrm>
              <a:off x="2514600" y="6172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50" name="Oval 287"/>
            <p:cNvSpPr>
              <a:spLocks noChangeArrowheads="1"/>
            </p:cNvSpPr>
            <p:nvPr/>
          </p:nvSpPr>
          <p:spPr bwMode="auto">
            <a:xfrm>
              <a:off x="2514600" y="6248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19" name="Group 288"/>
          <p:cNvGrpSpPr>
            <a:grpSpLocks/>
          </p:cNvGrpSpPr>
          <p:nvPr/>
        </p:nvGrpSpPr>
        <p:grpSpPr bwMode="auto">
          <a:xfrm>
            <a:off x="6172200" y="3733800"/>
            <a:ext cx="228600" cy="304800"/>
            <a:chOff x="2514600" y="6172200"/>
            <a:chExt cx="228600" cy="304800"/>
          </a:xfrm>
        </p:grpSpPr>
        <p:sp>
          <p:nvSpPr>
            <p:cNvPr id="22647" name="Oval 289"/>
            <p:cNvSpPr>
              <a:spLocks noChangeArrowheads="1"/>
            </p:cNvSpPr>
            <p:nvPr/>
          </p:nvSpPr>
          <p:spPr bwMode="auto">
            <a:xfrm>
              <a:off x="2514600" y="6172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48" name="Oval 290"/>
            <p:cNvSpPr>
              <a:spLocks noChangeArrowheads="1"/>
            </p:cNvSpPr>
            <p:nvPr/>
          </p:nvSpPr>
          <p:spPr bwMode="auto">
            <a:xfrm>
              <a:off x="2514600" y="6248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20" name="Group 291"/>
          <p:cNvGrpSpPr>
            <a:grpSpLocks/>
          </p:cNvGrpSpPr>
          <p:nvPr/>
        </p:nvGrpSpPr>
        <p:grpSpPr bwMode="auto">
          <a:xfrm>
            <a:off x="3429000" y="3810000"/>
            <a:ext cx="228600" cy="304800"/>
            <a:chOff x="2514600" y="6172200"/>
            <a:chExt cx="228600" cy="304800"/>
          </a:xfrm>
        </p:grpSpPr>
        <p:sp>
          <p:nvSpPr>
            <p:cNvPr id="22645" name="Oval 292"/>
            <p:cNvSpPr>
              <a:spLocks noChangeArrowheads="1"/>
            </p:cNvSpPr>
            <p:nvPr/>
          </p:nvSpPr>
          <p:spPr bwMode="auto">
            <a:xfrm>
              <a:off x="2514600" y="6172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46" name="Oval 293"/>
            <p:cNvSpPr>
              <a:spLocks noChangeArrowheads="1"/>
            </p:cNvSpPr>
            <p:nvPr/>
          </p:nvSpPr>
          <p:spPr bwMode="auto">
            <a:xfrm>
              <a:off x="2514600" y="6248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sp>
        <p:nvSpPr>
          <p:cNvPr id="297" name="Oval 296"/>
          <p:cNvSpPr>
            <a:spLocks noChangeArrowheads="1"/>
          </p:cNvSpPr>
          <p:nvPr/>
        </p:nvSpPr>
        <p:spPr bwMode="auto">
          <a:xfrm>
            <a:off x="3276600" y="53340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ECBCB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i="0">
              <a:solidFill>
                <a:srgbClr val="FFFFFF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298" name="Oval 297"/>
          <p:cNvSpPr>
            <a:spLocks noChangeArrowheads="1"/>
          </p:cNvSpPr>
          <p:nvPr/>
        </p:nvSpPr>
        <p:spPr bwMode="auto">
          <a:xfrm>
            <a:off x="6172200" y="51816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ECBCB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i="0">
              <a:solidFill>
                <a:srgbClr val="FFFFFF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grpSp>
        <p:nvGrpSpPr>
          <p:cNvPr id="21" name="Group 298"/>
          <p:cNvGrpSpPr>
            <a:grpSpLocks/>
          </p:cNvGrpSpPr>
          <p:nvPr/>
        </p:nvGrpSpPr>
        <p:grpSpPr bwMode="auto">
          <a:xfrm>
            <a:off x="2209800" y="3352800"/>
            <a:ext cx="533400" cy="533400"/>
            <a:chOff x="3200400" y="5943600"/>
            <a:chExt cx="533400" cy="533400"/>
          </a:xfrm>
        </p:grpSpPr>
        <p:grpSp>
          <p:nvGrpSpPr>
            <p:cNvPr id="22630" name="Group 185"/>
            <p:cNvGrpSpPr>
              <a:grpSpLocks/>
            </p:cNvGrpSpPr>
            <p:nvPr/>
          </p:nvGrpSpPr>
          <p:grpSpPr bwMode="auto">
            <a:xfrm>
              <a:off x="3200400" y="5943600"/>
              <a:ext cx="533400" cy="533400"/>
              <a:chOff x="3962400" y="5867400"/>
              <a:chExt cx="533400" cy="533400"/>
            </a:xfrm>
          </p:grpSpPr>
          <p:sp>
            <p:nvSpPr>
              <p:cNvPr id="22633" name="Oval 302"/>
              <p:cNvSpPr>
                <a:spLocks noChangeArrowheads="1"/>
              </p:cNvSpPr>
              <p:nvPr/>
            </p:nvSpPr>
            <p:spPr bwMode="auto">
              <a:xfrm>
                <a:off x="4038600" y="58674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634" name="Oval 303"/>
              <p:cNvSpPr>
                <a:spLocks noChangeArrowheads="1"/>
              </p:cNvSpPr>
              <p:nvPr/>
            </p:nvSpPr>
            <p:spPr bwMode="auto">
              <a:xfrm>
                <a:off x="3962400" y="59436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635" name="Oval 304"/>
              <p:cNvSpPr>
                <a:spLocks noChangeArrowheads="1"/>
              </p:cNvSpPr>
              <p:nvPr/>
            </p:nvSpPr>
            <p:spPr bwMode="auto">
              <a:xfrm>
                <a:off x="4191000" y="58674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636" name="Oval 305"/>
              <p:cNvSpPr>
                <a:spLocks noChangeArrowheads="1"/>
              </p:cNvSpPr>
              <p:nvPr/>
            </p:nvSpPr>
            <p:spPr bwMode="auto">
              <a:xfrm>
                <a:off x="4114800" y="59436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637" name="Oval 306"/>
              <p:cNvSpPr>
                <a:spLocks noChangeArrowheads="1"/>
              </p:cNvSpPr>
              <p:nvPr/>
            </p:nvSpPr>
            <p:spPr bwMode="auto">
              <a:xfrm>
                <a:off x="4038600" y="6019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638" name="Oval 307"/>
              <p:cNvSpPr>
                <a:spLocks noChangeArrowheads="1"/>
              </p:cNvSpPr>
              <p:nvPr/>
            </p:nvSpPr>
            <p:spPr bwMode="auto">
              <a:xfrm>
                <a:off x="3962400" y="60960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639" name="Oval 308"/>
              <p:cNvSpPr>
                <a:spLocks noChangeArrowheads="1"/>
              </p:cNvSpPr>
              <p:nvPr/>
            </p:nvSpPr>
            <p:spPr bwMode="auto">
              <a:xfrm>
                <a:off x="4191000" y="6019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640" name="Oval 309"/>
              <p:cNvSpPr>
                <a:spLocks noChangeArrowheads="1"/>
              </p:cNvSpPr>
              <p:nvPr/>
            </p:nvSpPr>
            <p:spPr bwMode="auto">
              <a:xfrm>
                <a:off x="4114800" y="60960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641" name="Oval 310"/>
              <p:cNvSpPr>
                <a:spLocks noChangeArrowheads="1"/>
              </p:cNvSpPr>
              <p:nvPr/>
            </p:nvSpPr>
            <p:spPr bwMode="auto">
              <a:xfrm>
                <a:off x="4038600" y="6172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642" name="Oval 311"/>
              <p:cNvSpPr>
                <a:spLocks noChangeArrowheads="1"/>
              </p:cNvSpPr>
              <p:nvPr/>
            </p:nvSpPr>
            <p:spPr bwMode="auto">
              <a:xfrm>
                <a:off x="4191000" y="6172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643" name="Oval 312"/>
              <p:cNvSpPr>
                <a:spLocks noChangeArrowheads="1"/>
              </p:cNvSpPr>
              <p:nvPr/>
            </p:nvSpPr>
            <p:spPr bwMode="auto">
              <a:xfrm>
                <a:off x="4114800" y="6019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644" name="Oval 313"/>
              <p:cNvSpPr>
                <a:spLocks noChangeArrowheads="1"/>
              </p:cNvSpPr>
              <p:nvPr/>
            </p:nvSpPr>
            <p:spPr bwMode="auto">
              <a:xfrm>
                <a:off x="4267200" y="6019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  <p:sp>
          <p:nvSpPr>
            <p:cNvPr id="22631" name="Oval 300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32" name="Oval 301"/>
            <p:cNvSpPr>
              <a:spLocks noChangeArrowheads="1"/>
            </p:cNvSpPr>
            <p:nvPr/>
          </p:nvSpPr>
          <p:spPr bwMode="auto">
            <a:xfrm>
              <a:off x="3352800" y="6172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24" name="Group 362"/>
          <p:cNvGrpSpPr>
            <a:grpSpLocks/>
          </p:cNvGrpSpPr>
          <p:nvPr/>
        </p:nvGrpSpPr>
        <p:grpSpPr bwMode="auto">
          <a:xfrm>
            <a:off x="6019800" y="3657600"/>
            <a:ext cx="533400" cy="533400"/>
            <a:chOff x="3200400" y="5943600"/>
            <a:chExt cx="533400" cy="533400"/>
          </a:xfrm>
        </p:grpSpPr>
        <p:grpSp>
          <p:nvGrpSpPr>
            <p:cNvPr id="22615" name="Group 185"/>
            <p:cNvGrpSpPr>
              <a:grpSpLocks/>
            </p:cNvGrpSpPr>
            <p:nvPr/>
          </p:nvGrpSpPr>
          <p:grpSpPr bwMode="auto">
            <a:xfrm>
              <a:off x="3200400" y="5943600"/>
              <a:ext cx="533400" cy="533400"/>
              <a:chOff x="3962400" y="5867400"/>
              <a:chExt cx="533400" cy="533400"/>
            </a:xfrm>
          </p:grpSpPr>
          <p:sp>
            <p:nvSpPr>
              <p:cNvPr id="22618" name="Oval 366"/>
              <p:cNvSpPr>
                <a:spLocks noChangeArrowheads="1"/>
              </p:cNvSpPr>
              <p:nvPr/>
            </p:nvSpPr>
            <p:spPr bwMode="auto">
              <a:xfrm>
                <a:off x="4038600" y="58674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619" name="Oval 367"/>
              <p:cNvSpPr>
                <a:spLocks noChangeArrowheads="1"/>
              </p:cNvSpPr>
              <p:nvPr/>
            </p:nvSpPr>
            <p:spPr bwMode="auto">
              <a:xfrm>
                <a:off x="3962400" y="59436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620" name="Oval 368"/>
              <p:cNvSpPr>
                <a:spLocks noChangeArrowheads="1"/>
              </p:cNvSpPr>
              <p:nvPr/>
            </p:nvSpPr>
            <p:spPr bwMode="auto">
              <a:xfrm>
                <a:off x="4191000" y="58674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621" name="Oval 369"/>
              <p:cNvSpPr>
                <a:spLocks noChangeArrowheads="1"/>
              </p:cNvSpPr>
              <p:nvPr/>
            </p:nvSpPr>
            <p:spPr bwMode="auto">
              <a:xfrm>
                <a:off x="4114800" y="59436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622" name="Oval 370"/>
              <p:cNvSpPr>
                <a:spLocks noChangeArrowheads="1"/>
              </p:cNvSpPr>
              <p:nvPr/>
            </p:nvSpPr>
            <p:spPr bwMode="auto">
              <a:xfrm>
                <a:off x="4038600" y="6019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623" name="Oval 371"/>
              <p:cNvSpPr>
                <a:spLocks noChangeArrowheads="1"/>
              </p:cNvSpPr>
              <p:nvPr/>
            </p:nvSpPr>
            <p:spPr bwMode="auto">
              <a:xfrm>
                <a:off x="3962400" y="60960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624" name="Oval 372"/>
              <p:cNvSpPr>
                <a:spLocks noChangeArrowheads="1"/>
              </p:cNvSpPr>
              <p:nvPr/>
            </p:nvSpPr>
            <p:spPr bwMode="auto">
              <a:xfrm>
                <a:off x="4191000" y="6019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625" name="Oval 373"/>
              <p:cNvSpPr>
                <a:spLocks noChangeArrowheads="1"/>
              </p:cNvSpPr>
              <p:nvPr/>
            </p:nvSpPr>
            <p:spPr bwMode="auto">
              <a:xfrm>
                <a:off x="4114800" y="60960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626" name="Oval 374"/>
              <p:cNvSpPr>
                <a:spLocks noChangeArrowheads="1"/>
              </p:cNvSpPr>
              <p:nvPr/>
            </p:nvSpPr>
            <p:spPr bwMode="auto">
              <a:xfrm>
                <a:off x="4038600" y="6172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627" name="Oval 375"/>
              <p:cNvSpPr>
                <a:spLocks noChangeArrowheads="1"/>
              </p:cNvSpPr>
              <p:nvPr/>
            </p:nvSpPr>
            <p:spPr bwMode="auto">
              <a:xfrm>
                <a:off x="4191000" y="6172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628" name="Oval 376"/>
              <p:cNvSpPr>
                <a:spLocks noChangeArrowheads="1"/>
              </p:cNvSpPr>
              <p:nvPr/>
            </p:nvSpPr>
            <p:spPr bwMode="auto">
              <a:xfrm>
                <a:off x="4114800" y="6019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629" name="Oval 377"/>
              <p:cNvSpPr>
                <a:spLocks noChangeArrowheads="1"/>
              </p:cNvSpPr>
              <p:nvPr/>
            </p:nvSpPr>
            <p:spPr bwMode="auto">
              <a:xfrm>
                <a:off x="4267200" y="6019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  <p:sp>
          <p:nvSpPr>
            <p:cNvPr id="22616" name="Oval 364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17" name="Oval 365"/>
            <p:cNvSpPr>
              <a:spLocks noChangeArrowheads="1"/>
            </p:cNvSpPr>
            <p:nvPr/>
          </p:nvSpPr>
          <p:spPr bwMode="auto">
            <a:xfrm>
              <a:off x="3352800" y="6172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26" name="Group 384"/>
          <p:cNvGrpSpPr>
            <a:grpSpLocks/>
          </p:cNvGrpSpPr>
          <p:nvPr/>
        </p:nvGrpSpPr>
        <p:grpSpPr bwMode="auto">
          <a:xfrm>
            <a:off x="3124200" y="5257800"/>
            <a:ext cx="457200" cy="381000"/>
            <a:chOff x="2743200" y="6248400"/>
            <a:chExt cx="457200" cy="381000"/>
          </a:xfrm>
        </p:grpSpPr>
        <p:sp>
          <p:nvSpPr>
            <p:cNvPr id="22609" name="Oval 378"/>
            <p:cNvSpPr>
              <a:spLocks noChangeArrowheads="1"/>
            </p:cNvSpPr>
            <p:nvPr/>
          </p:nvSpPr>
          <p:spPr bwMode="auto">
            <a:xfrm>
              <a:off x="2819400" y="6400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10" name="Oval 379"/>
            <p:cNvSpPr>
              <a:spLocks noChangeArrowheads="1"/>
            </p:cNvSpPr>
            <p:nvPr/>
          </p:nvSpPr>
          <p:spPr bwMode="auto">
            <a:xfrm>
              <a:off x="2971800" y="6400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11" name="Oval 380"/>
            <p:cNvSpPr>
              <a:spLocks noChangeArrowheads="1"/>
            </p:cNvSpPr>
            <p:nvPr/>
          </p:nvSpPr>
          <p:spPr bwMode="auto">
            <a:xfrm>
              <a:off x="2743200" y="63246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12" name="Oval 381"/>
            <p:cNvSpPr>
              <a:spLocks noChangeArrowheads="1"/>
            </p:cNvSpPr>
            <p:nvPr/>
          </p:nvSpPr>
          <p:spPr bwMode="auto">
            <a:xfrm>
              <a:off x="2895600" y="63246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13" name="Oval 382"/>
            <p:cNvSpPr>
              <a:spLocks noChangeArrowheads="1"/>
            </p:cNvSpPr>
            <p:nvPr/>
          </p:nvSpPr>
          <p:spPr bwMode="auto">
            <a:xfrm>
              <a:off x="2819400" y="6248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14" name="Oval 383"/>
            <p:cNvSpPr>
              <a:spLocks noChangeArrowheads="1"/>
            </p:cNvSpPr>
            <p:nvPr/>
          </p:nvSpPr>
          <p:spPr bwMode="auto">
            <a:xfrm>
              <a:off x="2895600" y="6248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27" name="Group 385"/>
          <p:cNvGrpSpPr>
            <a:grpSpLocks/>
          </p:cNvGrpSpPr>
          <p:nvPr/>
        </p:nvGrpSpPr>
        <p:grpSpPr bwMode="auto">
          <a:xfrm>
            <a:off x="5943600" y="5105400"/>
            <a:ext cx="457200" cy="381000"/>
            <a:chOff x="2743200" y="6248400"/>
            <a:chExt cx="457200" cy="381000"/>
          </a:xfrm>
        </p:grpSpPr>
        <p:sp>
          <p:nvSpPr>
            <p:cNvPr id="22603" name="Oval 386"/>
            <p:cNvSpPr>
              <a:spLocks noChangeArrowheads="1"/>
            </p:cNvSpPr>
            <p:nvPr/>
          </p:nvSpPr>
          <p:spPr bwMode="auto">
            <a:xfrm>
              <a:off x="2819400" y="6400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04" name="Oval 387"/>
            <p:cNvSpPr>
              <a:spLocks noChangeArrowheads="1"/>
            </p:cNvSpPr>
            <p:nvPr/>
          </p:nvSpPr>
          <p:spPr bwMode="auto">
            <a:xfrm>
              <a:off x="2971800" y="6400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05" name="Oval 388"/>
            <p:cNvSpPr>
              <a:spLocks noChangeArrowheads="1"/>
            </p:cNvSpPr>
            <p:nvPr/>
          </p:nvSpPr>
          <p:spPr bwMode="auto">
            <a:xfrm>
              <a:off x="2743200" y="63246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06" name="Oval 389"/>
            <p:cNvSpPr>
              <a:spLocks noChangeArrowheads="1"/>
            </p:cNvSpPr>
            <p:nvPr/>
          </p:nvSpPr>
          <p:spPr bwMode="auto">
            <a:xfrm>
              <a:off x="2895600" y="63246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07" name="Oval 390"/>
            <p:cNvSpPr>
              <a:spLocks noChangeArrowheads="1"/>
            </p:cNvSpPr>
            <p:nvPr/>
          </p:nvSpPr>
          <p:spPr bwMode="auto">
            <a:xfrm>
              <a:off x="2819400" y="6248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08" name="Oval 391"/>
            <p:cNvSpPr>
              <a:spLocks noChangeArrowheads="1"/>
            </p:cNvSpPr>
            <p:nvPr/>
          </p:nvSpPr>
          <p:spPr bwMode="auto">
            <a:xfrm>
              <a:off x="2895600" y="6248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28" name="Group 397"/>
          <p:cNvGrpSpPr>
            <a:grpSpLocks/>
          </p:cNvGrpSpPr>
          <p:nvPr/>
        </p:nvGrpSpPr>
        <p:grpSpPr bwMode="auto">
          <a:xfrm>
            <a:off x="4191000" y="6324600"/>
            <a:ext cx="381000" cy="381000"/>
            <a:chOff x="685800" y="5486400"/>
            <a:chExt cx="381000" cy="381000"/>
          </a:xfrm>
        </p:grpSpPr>
        <p:sp>
          <p:nvSpPr>
            <p:cNvPr id="22598" name="Oval 392"/>
            <p:cNvSpPr>
              <a:spLocks noChangeArrowheads="1"/>
            </p:cNvSpPr>
            <p:nvPr/>
          </p:nvSpPr>
          <p:spPr bwMode="auto">
            <a:xfrm>
              <a:off x="762000" y="5486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599" name="Oval 393"/>
            <p:cNvSpPr>
              <a:spLocks noChangeArrowheads="1"/>
            </p:cNvSpPr>
            <p:nvPr/>
          </p:nvSpPr>
          <p:spPr bwMode="auto">
            <a:xfrm>
              <a:off x="685800" y="55626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00" name="Oval 394"/>
            <p:cNvSpPr>
              <a:spLocks noChangeArrowheads="1"/>
            </p:cNvSpPr>
            <p:nvPr/>
          </p:nvSpPr>
          <p:spPr bwMode="auto">
            <a:xfrm>
              <a:off x="838200" y="55626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01" name="Oval 395"/>
            <p:cNvSpPr>
              <a:spLocks noChangeArrowheads="1"/>
            </p:cNvSpPr>
            <p:nvPr/>
          </p:nvSpPr>
          <p:spPr bwMode="auto">
            <a:xfrm>
              <a:off x="685800" y="5638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02" name="Oval 396"/>
            <p:cNvSpPr>
              <a:spLocks noChangeArrowheads="1"/>
            </p:cNvSpPr>
            <p:nvPr/>
          </p:nvSpPr>
          <p:spPr bwMode="auto">
            <a:xfrm>
              <a:off x="838200" y="5638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sp>
        <p:nvSpPr>
          <p:cNvPr id="399" name="Oval 398"/>
          <p:cNvSpPr>
            <a:spLocks noChangeArrowheads="1"/>
          </p:cNvSpPr>
          <p:nvPr/>
        </p:nvSpPr>
        <p:spPr bwMode="auto">
          <a:xfrm>
            <a:off x="4191000" y="6477000"/>
            <a:ext cx="228600" cy="228600"/>
          </a:xfrm>
          <a:prstGeom prst="ellipse">
            <a:avLst/>
          </a:prstGeom>
          <a:gradFill rotWithShape="0">
            <a:gsLst>
              <a:gs pos="0">
                <a:srgbClr val="CBDFCB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i="0">
              <a:solidFill>
                <a:srgbClr val="FFFFFF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grpSp>
        <p:nvGrpSpPr>
          <p:cNvPr id="29" name="Group 405"/>
          <p:cNvGrpSpPr>
            <a:grpSpLocks/>
          </p:cNvGrpSpPr>
          <p:nvPr/>
        </p:nvGrpSpPr>
        <p:grpSpPr bwMode="auto">
          <a:xfrm>
            <a:off x="4191000" y="6400800"/>
            <a:ext cx="381000" cy="381000"/>
            <a:chOff x="6934200" y="6248400"/>
            <a:chExt cx="381000" cy="381000"/>
          </a:xfrm>
        </p:grpSpPr>
        <p:sp>
          <p:nvSpPr>
            <p:cNvPr id="407" name="Oval 406"/>
            <p:cNvSpPr>
              <a:spLocks noChangeArrowheads="1"/>
            </p:cNvSpPr>
            <p:nvPr/>
          </p:nvSpPr>
          <p:spPr bwMode="auto">
            <a:xfrm>
              <a:off x="6934200" y="6248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sp>
          <p:nvSpPr>
            <p:cNvPr id="408" name="Oval 407"/>
            <p:cNvSpPr>
              <a:spLocks noChangeArrowheads="1"/>
            </p:cNvSpPr>
            <p:nvPr/>
          </p:nvSpPr>
          <p:spPr bwMode="auto">
            <a:xfrm>
              <a:off x="7086600" y="6248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sp>
          <p:nvSpPr>
            <p:cNvPr id="409" name="Oval 408"/>
            <p:cNvSpPr>
              <a:spLocks noChangeArrowheads="1"/>
            </p:cNvSpPr>
            <p:nvPr/>
          </p:nvSpPr>
          <p:spPr bwMode="auto">
            <a:xfrm>
              <a:off x="6934200" y="63246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sp>
          <p:nvSpPr>
            <p:cNvPr id="410" name="Oval 409"/>
            <p:cNvSpPr>
              <a:spLocks noChangeArrowheads="1"/>
            </p:cNvSpPr>
            <p:nvPr/>
          </p:nvSpPr>
          <p:spPr bwMode="auto">
            <a:xfrm>
              <a:off x="7086600" y="63246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sp>
          <p:nvSpPr>
            <p:cNvPr id="411" name="Oval 410"/>
            <p:cNvSpPr>
              <a:spLocks noChangeArrowheads="1"/>
            </p:cNvSpPr>
            <p:nvPr/>
          </p:nvSpPr>
          <p:spPr bwMode="auto">
            <a:xfrm>
              <a:off x="6934200" y="6400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sp>
          <p:nvSpPr>
            <p:cNvPr id="412" name="Oval 411"/>
            <p:cNvSpPr>
              <a:spLocks noChangeArrowheads="1"/>
            </p:cNvSpPr>
            <p:nvPr/>
          </p:nvSpPr>
          <p:spPr bwMode="auto">
            <a:xfrm>
              <a:off x="7086600" y="6400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</p:grpSp>
      <p:sp>
        <p:nvSpPr>
          <p:cNvPr id="234" name="Text Box 265"/>
          <p:cNvSpPr txBox="1">
            <a:spLocks noChangeArrowheads="1"/>
          </p:cNvSpPr>
          <p:nvPr/>
        </p:nvSpPr>
        <p:spPr bwMode="auto">
          <a:xfrm>
            <a:off x="6781800" y="4648200"/>
            <a:ext cx="2362200" cy="89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0" dirty="0">
                <a:solidFill>
                  <a:srgbClr val="1F497D"/>
                </a:solidFill>
                <a:latin typeface="Arial" pitchFamily="34" charset="0"/>
                <a:ea typeface="DejaVu Sans"/>
                <a:cs typeface="DejaVu Sans"/>
              </a:rPr>
              <a:t>But how do we </a:t>
            </a:r>
            <a:r>
              <a:rPr lang="en-US" i="0" dirty="0" smtClean="0">
                <a:solidFill>
                  <a:srgbClr val="1F497D"/>
                </a:solidFill>
                <a:latin typeface="Arial" pitchFamily="34" charset="0"/>
                <a:ea typeface="DejaVu Sans"/>
                <a:cs typeface="DejaVu Sans"/>
              </a:rPr>
              <a:t>achieve the synchronization?</a:t>
            </a:r>
            <a:endParaRPr lang="en-US" i="0" dirty="0">
              <a:solidFill>
                <a:srgbClr val="1F497D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203" name="Text Box 134"/>
          <p:cNvSpPr txBox="1">
            <a:spLocks noChangeArrowheads="1"/>
          </p:cNvSpPr>
          <p:nvPr/>
        </p:nvSpPr>
        <p:spPr bwMode="auto">
          <a:xfrm>
            <a:off x="2608263" y="334963"/>
            <a:ext cx="3563937" cy="579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5520" tIns="63720" rIns="65520" bIns="32760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en-US" sz="36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Moving Average Filter: Chemical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124200"/>
            <a:ext cx="3200400" cy="41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7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9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2" grpId="0" animBg="1"/>
      <p:bldP spid="61" grpId="0" animBg="1"/>
      <p:bldP spid="69" grpId="0" animBg="1"/>
      <p:bldP spid="83" grpId="0" animBg="1"/>
      <p:bldP spid="92" grpId="0" animBg="1"/>
      <p:bldP spid="120" grpId="0" animBg="1"/>
      <p:bldP spid="130" grpId="0" animBg="1"/>
      <p:bldP spid="132" grpId="0" animBg="1"/>
      <p:bldP spid="139" grpId="0" animBg="1"/>
      <p:bldP spid="141" grpId="0" animBg="1"/>
      <p:bldP spid="148" grpId="0" animBg="1"/>
      <p:bldP spid="150" grpId="0" animBg="1"/>
      <p:bldP spid="152" grpId="0" animBg="1"/>
      <p:bldP spid="297" grpId="0" animBg="1"/>
      <p:bldP spid="297" grpId="1" animBg="1"/>
      <p:bldP spid="298" grpId="0" animBg="1"/>
      <p:bldP spid="298" grpId="1" animBg="1"/>
      <p:bldP spid="2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076575"/>
            <a:ext cx="23050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1295400" y="2619375"/>
            <a:ext cx="26670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i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Constant Multiplier</a:t>
            </a:r>
          </a:p>
        </p:txBody>
      </p: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5943600" y="2665412"/>
            <a:ext cx="13716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i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Fanout</a:t>
            </a:r>
          </a:p>
        </p:txBody>
      </p:sp>
      <p:sp>
        <p:nvSpPr>
          <p:cNvPr id="2055" name="Rectangle 11"/>
          <p:cNvSpPr>
            <a:spLocks noChangeArrowheads="1"/>
          </p:cNvSpPr>
          <p:nvPr/>
        </p:nvSpPr>
        <p:spPr bwMode="auto">
          <a:xfrm>
            <a:off x="5791200" y="4648200"/>
            <a:ext cx="19812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i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Delay Element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219200" y="0"/>
            <a:ext cx="6705600" cy="971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6600" tIns="33480" rIns="66600" bIns="33480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9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DSP Building </a:t>
            </a:r>
            <a:r>
              <a:rPr lang="en-US" sz="39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Blocks</a:t>
            </a:r>
          </a:p>
        </p:txBody>
      </p:sp>
      <p:pic>
        <p:nvPicPr>
          <p:cNvPr id="2058" name="Picture 30" descr="f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048000"/>
            <a:ext cx="25384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31" descr="ad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954588"/>
            <a:ext cx="2419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32" descr="d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5183188"/>
            <a:ext cx="27400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5" name="Rectangle 58"/>
          <p:cNvSpPr>
            <a:spLocks noChangeArrowheads="1"/>
          </p:cNvSpPr>
          <p:nvPr/>
        </p:nvSpPr>
        <p:spPr bwMode="auto">
          <a:xfrm>
            <a:off x="1828800" y="45720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i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Adder</a:t>
            </a:r>
          </a:p>
        </p:txBody>
      </p:sp>
      <p:sp>
        <p:nvSpPr>
          <p:cNvPr id="2071" name="Rectangle 96"/>
          <p:cNvSpPr>
            <a:spLocks noChangeArrowheads="1"/>
          </p:cNvSpPr>
          <p:nvPr/>
        </p:nvSpPr>
        <p:spPr bwMode="auto">
          <a:xfrm>
            <a:off x="838200" y="9906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indent="-339725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400" i="0" dirty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Most DSP systems can be specified in terms of </a:t>
            </a:r>
            <a:r>
              <a:rPr lang="en-US" sz="2400" i="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4 major components: </a:t>
            </a:r>
            <a:r>
              <a:rPr lang="en-US" sz="2400" i="0" dirty="0" smtClean="0">
                <a:solidFill>
                  <a:schemeClr val="tx2"/>
                </a:solidFill>
                <a:latin typeface="Arial" pitchFamily="34" charset="0"/>
                <a:ea typeface="DejaVu Sans"/>
                <a:cs typeface="DejaVu Sans"/>
              </a:rPr>
              <a:t>constant </a:t>
            </a:r>
            <a:r>
              <a:rPr lang="en-US" sz="2400" i="0" dirty="0">
                <a:solidFill>
                  <a:schemeClr val="tx2"/>
                </a:solidFill>
                <a:latin typeface="Arial" pitchFamily="34" charset="0"/>
                <a:ea typeface="DejaVu Sans"/>
                <a:cs typeface="DejaVu Sans"/>
              </a:rPr>
              <a:t>multipliers, </a:t>
            </a:r>
            <a:r>
              <a:rPr lang="en-US" sz="2400" i="0" dirty="0" err="1" smtClean="0">
                <a:solidFill>
                  <a:schemeClr val="tx2"/>
                </a:solidFill>
                <a:latin typeface="Arial" pitchFamily="34" charset="0"/>
                <a:ea typeface="DejaVu Sans"/>
                <a:cs typeface="DejaVu Sans"/>
              </a:rPr>
              <a:t>fanouts</a:t>
            </a:r>
            <a:r>
              <a:rPr lang="en-US" sz="2400" i="0" dirty="0" smtClean="0">
                <a:solidFill>
                  <a:schemeClr val="tx2"/>
                </a:solidFill>
                <a:latin typeface="Arial" pitchFamily="34" charset="0"/>
                <a:ea typeface="DejaVu Sans"/>
                <a:cs typeface="DejaVu Sans"/>
              </a:rPr>
              <a:t>, adders </a:t>
            </a:r>
            <a:r>
              <a:rPr lang="en-US" sz="2400" i="0" dirty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and</a:t>
            </a:r>
            <a:r>
              <a:rPr lang="en-US" sz="2400" i="0" dirty="0">
                <a:solidFill>
                  <a:srgbClr val="4F81BD"/>
                </a:solidFill>
                <a:latin typeface="Arial" pitchFamily="34" charset="0"/>
                <a:ea typeface="DejaVu Sans"/>
                <a:cs typeface="DejaVu Sans"/>
              </a:rPr>
              <a:t> </a:t>
            </a:r>
            <a:r>
              <a:rPr lang="en-US" sz="2400" i="0" dirty="0">
                <a:solidFill>
                  <a:schemeClr val="tx2"/>
                </a:solidFill>
                <a:latin typeface="Arial" pitchFamily="34" charset="0"/>
                <a:ea typeface="DejaVu Sans"/>
                <a:cs typeface="DejaVu Sans"/>
              </a:rPr>
              <a:t>delay elements</a:t>
            </a:r>
            <a:r>
              <a:rPr lang="en-US" sz="2400" i="0" dirty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819400"/>
            <a:ext cx="23050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2590800" y="1600200"/>
            <a:ext cx="32004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i="0" dirty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Constant Multiplier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219200" y="0"/>
            <a:ext cx="6705600" cy="971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6600" tIns="33480" rIns="66600" bIns="33480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9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Computational Modules</a:t>
            </a:r>
            <a:endParaRPr lang="en-US" sz="39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61" name="Oval 35"/>
          <p:cNvSpPr>
            <a:spLocks noChangeArrowheads="1"/>
          </p:cNvSpPr>
          <p:nvPr/>
        </p:nvSpPr>
        <p:spPr bwMode="auto">
          <a:xfrm>
            <a:off x="3200400" y="34290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ECBCB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i="0">
              <a:solidFill>
                <a:srgbClr val="FFFFFF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grpSp>
        <p:nvGrpSpPr>
          <p:cNvPr id="2062" name="Group 57"/>
          <p:cNvGrpSpPr>
            <a:grpSpLocks/>
          </p:cNvGrpSpPr>
          <p:nvPr/>
        </p:nvGrpSpPr>
        <p:grpSpPr bwMode="auto">
          <a:xfrm>
            <a:off x="4572000" y="3275012"/>
            <a:ext cx="457200" cy="381000"/>
            <a:chOff x="2971800" y="3124200"/>
            <a:chExt cx="457200" cy="381000"/>
          </a:xfrm>
        </p:grpSpPr>
        <p:sp>
          <p:nvSpPr>
            <p:cNvPr id="2106" name="Oval 36"/>
            <p:cNvSpPr>
              <a:spLocks noChangeArrowheads="1"/>
            </p:cNvSpPr>
            <p:nvPr/>
          </p:nvSpPr>
          <p:spPr bwMode="auto">
            <a:xfrm>
              <a:off x="3124200" y="3124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107" name="Oval 37"/>
            <p:cNvSpPr>
              <a:spLocks noChangeArrowheads="1"/>
            </p:cNvSpPr>
            <p:nvPr/>
          </p:nvSpPr>
          <p:spPr bwMode="auto">
            <a:xfrm>
              <a:off x="2971800" y="3124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108" name="Oval 38"/>
            <p:cNvSpPr>
              <a:spLocks noChangeArrowheads="1"/>
            </p:cNvSpPr>
            <p:nvPr/>
          </p:nvSpPr>
          <p:spPr bwMode="auto">
            <a:xfrm>
              <a:off x="3048000" y="3200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109" name="Oval 39"/>
            <p:cNvSpPr>
              <a:spLocks noChangeArrowheads="1"/>
            </p:cNvSpPr>
            <p:nvPr/>
          </p:nvSpPr>
          <p:spPr bwMode="auto">
            <a:xfrm>
              <a:off x="3200400" y="32766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110" name="Oval 40"/>
            <p:cNvSpPr>
              <a:spLocks noChangeArrowheads="1"/>
            </p:cNvSpPr>
            <p:nvPr/>
          </p:nvSpPr>
          <p:spPr bwMode="auto">
            <a:xfrm>
              <a:off x="3048000" y="3200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111" name="Oval 41"/>
            <p:cNvSpPr>
              <a:spLocks noChangeArrowheads="1"/>
            </p:cNvSpPr>
            <p:nvPr/>
          </p:nvSpPr>
          <p:spPr bwMode="auto">
            <a:xfrm>
              <a:off x="2971800" y="32766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sp>
        <p:nvSpPr>
          <p:cNvPr id="67" name="Oval 35"/>
          <p:cNvSpPr>
            <a:spLocks noChangeArrowheads="1"/>
          </p:cNvSpPr>
          <p:nvPr/>
        </p:nvSpPr>
        <p:spPr bwMode="auto">
          <a:xfrm>
            <a:off x="3352800" y="34290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ECBCB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i="0">
              <a:solidFill>
                <a:srgbClr val="FFFFFF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2514600" y="37338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i="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24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5257800" y="37338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i="0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sz="2400" i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0" y="2971800"/>
            <a:ext cx="14668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495800"/>
            <a:ext cx="1524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2057400"/>
            <a:ext cx="2286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 animBg="1"/>
      <p:bldP spid="2061" grpId="1" animBg="1"/>
      <p:bldP spid="67" grpId="0" animBg="1"/>
      <p:bldP spid="6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ForHuaPresentatio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81400"/>
            <a:ext cx="2689225" cy="2667000"/>
          </a:xfrm>
          <a:prstGeom prst="rect">
            <a:avLst/>
          </a:prstGeom>
        </p:spPr>
      </p:pic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219200" y="0"/>
            <a:ext cx="6705600" cy="971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6600" tIns="33480" rIns="66600" bIns="33480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9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Computational Modules</a:t>
            </a:r>
            <a:endParaRPr lang="en-US" sz="39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9" name="Picture 31" descr="ad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5450" y="2897188"/>
            <a:ext cx="2419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5" name="Rectangle 58"/>
          <p:cNvSpPr>
            <a:spLocks noChangeArrowheads="1"/>
          </p:cNvSpPr>
          <p:nvPr/>
        </p:nvSpPr>
        <p:spPr bwMode="auto">
          <a:xfrm>
            <a:off x="3733800" y="16764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i="0" dirty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Adder</a:t>
            </a:r>
            <a:endParaRPr lang="en-US" i="0" dirty="0">
              <a:solidFill>
                <a:srgbClr val="FF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1924050" y="3429000"/>
            <a:ext cx="304800" cy="228600"/>
            <a:chOff x="1524000" y="5638800"/>
            <a:chExt cx="304800" cy="228600"/>
          </a:xfrm>
        </p:grpSpPr>
        <p:sp>
          <p:nvSpPr>
            <p:cNvPr id="2092" name="Oval 33"/>
            <p:cNvSpPr>
              <a:spLocks noChangeArrowheads="1"/>
            </p:cNvSpPr>
            <p:nvPr/>
          </p:nvSpPr>
          <p:spPr bwMode="auto">
            <a:xfrm>
              <a:off x="1524000" y="5638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093" name="Oval 65"/>
            <p:cNvSpPr>
              <a:spLocks noChangeArrowheads="1"/>
            </p:cNvSpPr>
            <p:nvPr/>
          </p:nvSpPr>
          <p:spPr bwMode="auto">
            <a:xfrm>
              <a:off x="1600200" y="5638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8" name="Group 82"/>
          <p:cNvGrpSpPr>
            <a:grpSpLocks/>
          </p:cNvGrpSpPr>
          <p:nvPr/>
        </p:nvGrpSpPr>
        <p:grpSpPr bwMode="auto">
          <a:xfrm>
            <a:off x="2533650" y="2971800"/>
            <a:ext cx="304800" cy="304800"/>
            <a:chOff x="2133600" y="5181600"/>
            <a:chExt cx="304800" cy="304800"/>
          </a:xfrm>
        </p:grpSpPr>
        <p:grpSp>
          <p:nvGrpSpPr>
            <p:cNvPr id="9" name="Group 67"/>
            <p:cNvGrpSpPr>
              <a:grpSpLocks/>
            </p:cNvGrpSpPr>
            <p:nvPr/>
          </p:nvGrpSpPr>
          <p:grpSpPr bwMode="auto">
            <a:xfrm>
              <a:off x="2133600" y="5181600"/>
              <a:ext cx="304800" cy="228600"/>
              <a:chOff x="1524000" y="5638800"/>
              <a:chExt cx="304800" cy="228600"/>
            </a:xfrm>
          </p:grpSpPr>
          <p:sp>
            <p:nvSpPr>
              <p:cNvPr id="2090" name="Oval 68"/>
              <p:cNvSpPr>
                <a:spLocks noChangeArrowheads="1"/>
              </p:cNvSpPr>
              <p:nvPr/>
            </p:nvSpPr>
            <p:spPr bwMode="auto">
              <a:xfrm>
                <a:off x="15240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091" name="Oval 69"/>
              <p:cNvSpPr>
                <a:spLocks noChangeArrowheads="1"/>
              </p:cNvSpPr>
              <p:nvPr/>
            </p:nvSpPr>
            <p:spPr bwMode="auto">
              <a:xfrm>
                <a:off x="16002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10" name="Group 70"/>
            <p:cNvGrpSpPr>
              <a:grpSpLocks/>
            </p:cNvGrpSpPr>
            <p:nvPr/>
          </p:nvGrpSpPr>
          <p:grpSpPr bwMode="auto">
            <a:xfrm>
              <a:off x="2133600" y="5257800"/>
              <a:ext cx="304800" cy="228600"/>
              <a:chOff x="1524000" y="5638800"/>
              <a:chExt cx="304800" cy="228600"/>
            </a:xfrm>
          </p:grpSpPr>
          <p:sp>
            <p:nvSpPr>
              <p:cNvPr id="2088" name="Oval 71"/>
              <p:cNvSpPr>
                <a:spLocks noChangeArrowheads="1"/>
              </p:cNvSpPr>
              <p:nvPr/>
            </p:nvSpPr>
            <p:spPr bwMode="auto">
              <a:xfrm>
                <a:off x="15240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089" name="Oval 72"/>
              <p:cNvSpPr>
                <a:spLocks noChangeArrowheads="1"/>
              </p:cNvSpPr>
              <p:nvPr/>
            </p:nvSpPr>
            <p:spPr bwMode="auto">
              <a:xfrm>
                <a:off x="16002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</p:grpSp>
      <p:grpSp>
        <p:nvGrpSpPr>
          <p:cNvPr id="11" name="Group 83"/>
          <p:cNvGrpSpPr>
            <a:grpSpLocks/>
          </p:cNvGrpSpPr>
          <p:nvPr/>
        </p:nvGrpSpPr>
        <p:grpSpPr bwMode="auto">
          <a:xfrm>
            <a:off x="3448050" y="3200400"/>
            <a:ext cx="304800" cy="381000"/>
            <a:chOff x="2971800" y="5562600"/>
            <a:chExt cx="304800" cy="381000"/>
          </a:xfrm>
        </p:grpSpPr>
        <p:grpSp>
          <p:nvGrpSpPr>
            <p:cNvPr id="12" name="Group 73"/>
            <p:cNvGrpSpPr>
              <a:grpSpLocks/>
            </p:cNvGrpSpPr>
            <p:nvPr/>
          </p:nvGrpSpPr>
          <p:grpSpPr bwMode="auto">
            <a:xfrm>
              <a:off x="2971800" y="5562600"/>
              <a:ext cx="304800" cy="228600"/>
              <a:chOff x="1524000" y="5638800"/>
              <a:chExt cx="304800" cy="228600"/>
            </a:xfrm>
          </p:grpSpPr>
          <p:sp>
            <p:nvSpPr>
              <p:cNvPr id="2084" name="Oval 74"/>
              <p:cNvSpPr>
                <a:spLocks noChangeArrowheads="1"/>
              </p:cNvSpPr>
              <p:nvPr/>
            </p:nvSpPr>
            <p:spPr bwMode="auto">
              <a:xfrm>
                <a:off x="15240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085" name="Oval 75"/>
              <p:cNvSpPr>
                <a:spLocks noChangeArrowheads="1"/>
              </p:cNvSpPr>
              <p:nvPr/>
            </p:nvSpPr>
            <p:spPr bwMode="auto">
              <a:xfrm>
                <a:off x="16002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13" name="Group 76"/>
            <p:cNvGrpSpPr>
              <a:grpSpLocks/>
            </p:cNvGrpSpPr>
            <p:nvPr/>
          </p:nvGrpSpPr>
          <p:grpSpPr bwMode="auto">
            <a:xfrm>
              <a:off x="2971800" y="5638800"/>
              <a:ext cx="304800" cy="228600"/>
              <a:chOff x="1524000" y="5638800"/>
              <a:chExt cx="304800" cy="228600"/>
            </a:xfrm>
          </p:grpSpPr>
          <p:sp>
            <p:nvSpPr>
              <p:cNvPr id="2082" name="Oval 77"/>
              <p:cNvSpPr>
                <a:spLocks noChangeArrowheads="1"/>
              </p:cNvSpPr>
              <p:nvPr/>
            </p:nvSpPr>
            <p:spPr bwMode="auto">
              <a:xfrm>
                <a:off x="15240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083" name="Oval 78"/>
              <p:cNvSpPr>
                <a:spLocks noChangeArrowheads="1"/>
              </p:cNvSpPr>
              <p:nvPr/>
            </p:nvSpPr>
            <p:spPr bwMode="auto">
              <a:xfrm>
                <a:off x="16002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14" name="Group 79"/>
            <p:cNvGrpSpPr>
              <a:grpSpLocks/>
            </p:cNvGrpSpPr>
            <p:nvPr/>
          </p:nvGrpSpPr>
          <p:grpSpPr bwMode="auto">
            <a:xfrm>
              <a:off x="2971800" y="5715000"/>
              <a:ext cx="304800" cy="228600"/>
              <a:chOff x="1524000" y="5638800"/>
              <a:chExt cx="304800" cy="228600"/>
            </a:xfrm>
          </p:grpSpPr>
          <p:sp>
            <p:nvSpPr>
              <p:cNvPr id="2080" name="Oval 80"/>
              <p:cNvSpPr>
                <a:spLocks noChangeArrowheads="1"/>
              </p:cNvSpPr>
              <p:nvPr/>
            </p:nvSpPr>
            <p:spPr bwMode="auto">
              <a:xfrm>
                <a:off x="15240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081" name="Oval 81"/>
              <p:cNvSpPr>
                <a:spLocks noChangeArrowheads="1"/>
              </p:cNvSpPr>
              <p:nvPr/>
            </p:nvSpPr>
            <p:spPr bwMode="auto">
              <a:xfrm>
                <a:off x="16002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</p:grpSp>
      <p:grpSp>
        <p:nvGrpSpPr>
          <p:cNvPr id="87" name="Group 82"/>
          <p:cNvGrpSpPr>
            <a:grpSpLocks/>
          </p:cNvGrpSpPr>
          <p:nvPr/>
        </p:nvGrpSpPr>
        <p:grpSpPr bwMode="auto">
          <a:xfrm>
            <a:off x="3429000" y="3124200"/>
            <a:ext cx="304800" cy="304800"/>
            <a:chOff x="2133600" y="5181600"/>
            <a:chExt cx="304800" cy="304800"/>
          </a:xfrm>
        </p:grpSpPr>
        <p:grpSp>
          <p:nvGrpSpPr>
            <p:cNvPr id="88" name="Group 67"/>
            <p:cNvGrpSpPr>
              <a:grpSpLocks/>
            </p:cNvGrpSpPr>
            <p:nvPr/>
          </p:nvGrpSpPr>
          <p:grpSpPr bwMode="auto">
            <a:xfrm>
              <a:off x="2133600" y="5181600"/>
              <a:ext cx="304800" cy="228600"/>
              <a:chOff x="1524000" y="5638800"/>
              <a:chExt cx="304800" cy="228600"/>
            </a:xfrm>
          </p:grpSpPr>
          <p:sp>
            <p:nvSpPr>
              <p:cNvPr id="92" name="Oval 68"/>
              <p:cNvSpPr>
                <a:spLocks noChangeArrowheads="1"/>
              </p:cNvSpPr>
              <p:nvPr/>
            </p:nvSpPr>
            <p:spPr bwMode="auto">
              <a:xfrm>
                <a:off x="15240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93" name="Oval 69"/>
              <p:cNvSpPr>
                <a:spLocks noChangeArrowheads="1"/>
              </p:cNvSpPr>
              <p:nvPr/>
            </p:nvSpPr>
            <p:spPr bwMode="auto">
              <a:xfrm>
                <a:off x="16002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89" name="Group 70"/>
            <p:cNvGrpSpPr>
              <a:grpSpLocks/>
            </p:cNvGrpSpPr>
            <p:nvPr/>
          </p:nvGrpSpPr>
          <p:grpSpPr bwMode="auto">
            <a:xfrm>
              <a:off x="2133600" y="5257800"/>
              <a:ext cx="304800" cy="228600"/>
              <a:chOff x="1524000" y="5638800"/>
              <a:chExt cx="304800" cy="228600"/>
            </a:xfrm>
          </p:grpSpPr>
          <p:sp>
            <p:nvSpPr>
              <p:cNvPr id="90" name="Oval 71"/>
              <p:cNvSpPr>
                <a:spLocks noChangeArrowheads="1"/>
              </p:cNvSpPr>
              <p:nvPr/>
            </p:nvSpPr>
            <p:spPr bwMode="auto">
              <a:xfrm>
                <a:off x="15240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91" name="Oval 72"/>
              <p:cNvSpPr>
                <a:spLocks noChangeArrowheads="1"/>
              </p:cNvSpPr>
              <p:nvPr/>
            </p:nvSpPr>
            <p:spPr bwMode="auto">
              <a:xfrm>
                <a:off x="16002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</p:grpSp>
      <p:grpSp>
        <p:nvGrpSpPr>
          <p:cNvPr id="94" name="Group 66"/>
          <p:cNvGrpSpPr>
            <a:grpSpLocks/>
          </p:cNvGrpSpPr>
          <p:nvPr/>
        </p:nvGrpSpPr>
        <p:grpSpPr bwMode="auto">
          <a:xfrm>
            <a:off x="3429000" y="3352800"/>
            <a:ext cx="304800" cy="228600"/>
            <a:chOff x="1524000" y="5638800"/>
            <a:chExt cx="304800" cy="228600"/>
          </a:xfrm>
        </p:grpSpPr>
        <p:sp>
          <p:nvSpPr>
            <p:cNvPr id="95" name="Oval 33"/>
            <p:cNvSpPr>
              <a:spLocks noChangeArrowheads="1"/>
            </p:cNvSpPr>
            <p:nvPr/>
          </p:nvSpPr>
          <p:spPr bwMode="auto">
            <a:xfrm>
              <a:off x="1524000" y="5638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96" name="Oval 65"/>
            <p:cNvSpPr>
              <a:spLocks noChangeArrowheads="1"/>
            </p:cNvSpPr>
            <p:nvPr/>
          </p:nvSpPr>
          <p:spPr bwMode="auto">
            <a:xfrm>
              <a:off x="1600200" y="5638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67" name="Group 82"/>
          <p:cNvGrpSpPr>
            <a:grpSpLocks/>
          </p:cNvGrpSpPr>
          <p:nvPr/>
        </p:nvGrpSpPr>
        <p:grpSpPr bwMode="auto">
          <a:xfrm>
            <a:off x="5715000" y="5257800"/>
            <a:ext cx="304800" cy="304800"/>
            <a:chOff x="2133600" y="5181600"/>
            <a:chExt cx="304800" cy="304800"/>
          </a:xfrm>
        </p:grpSpPr>
        <p:grpSp>
          <p:nvGrpSpPr>
            <p:cNvPr id="68" name="Group 67"/>
            <p:cNvGrpSpPr>
              <a:grpSpLocks/>
            </p:cNvGrpSpPr>
            <p:nvPr/>
          </p:nvGrpSpPr>
          <p:grpSpPr bwMode="auto">
            <a:xfrm>
              <a:off x="2133600" y="5181600"/>
              <a:ext cx="304800" cy="228600"/>
              <a:chOff x="1524000" y="5638800"/>
              <a:chExt cx="304800" cy="228600"/>
            </a:xfrm>
          </p:grpSpPr>
          <p:sp>
            <p:nvSpPr>
              <p:cNvPr id="72" name="Oval 68"/>
              <p:cNvSpPr>
                <a:spLocks noChangeArrowheads="1"/>
              </p:cNvSpPr>
              <p:nvPr/>
            </p:nvSpPr>
            <p:spPr bwMode="auto">
              <a:xfrm>
                <a:off x="15240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73" name="Oval 69"/>
              <p:cNvSpPr>
                <a:spLocks noChangeArrowheads="1"/>
              </p:cNvSpPr>
              <p:nvPr/>
            </p:nvSpPr>
            <p:spPr bwMode="auto">
              <a:xfrm>
                <a:off x="16002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69" name="Group 70"/>
            <p:cNvGrpSpPr>
              <a:grpSpLocks/>
            </p:cNvGrpSpPr>
            <p:nvPr/>
          </p:nvGrpSpPr>
          <p:grpSpPr bwMode="auto">
            <a:xfrm>
              <a:off x="2133600" y="5257800"/>
              <a:ext cx="304800" cy="228600"/>
              <a:chOff x="1524000" y="5638800"/>
              <a:chExt cx="304800" cy="228600"/>
            </a:xfrm>
          </p:grpSpPr>
          <p:sp>
            <p:nvSpPr>
              <p:cNvPr id="70" name="Oval 71"/>
              <p:cNvSpPr>
                <a:spLocks noChangeArrowheads="1"/>
              </p:cNvSpPr>
              <p:nvPr/>
            </p:nvSpPr>
            <p:spPr bwMode="auto">
              <a:xfrm>
                <a:off x="15240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71" name="Oval 72"/>
              <p:cNvSpPr>
                <a:spLocks noChangeArrowheads="1"/>
              </p:cNvSpPr>
              <p:nvPr/>
            </p:nvSpPr>
            <p:spPr bwMode="auto">
              <a:xfrm>
                <a:off x="16002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</p:grpSp>
      <p:grpSp>
        <p:nvGrpSpPr>
          <p:cNvPr id="74" name="Group 82"/>
          <p:cNvGrpSpPr>
            <a:grpSpLocks/>
          </p:cNvGrpSpPr>
          <p:nvPr/>
        </p:nvGrpSpPr>
        <p:grpSpPr bwMode="auto">
          <a:xfrm>
            <a:off x="5715000" y="5181600"/>
            <a:ext cx="304800" cy="304800"/>
            <a:chOff x="2133600" y="5181600"/>
            <a:chExt cx="304800" cy="304800"/>
          </a:xfrm>
        </p:grpSpPr>
        <p:grpSp>
          <p:nvGrpSpPr>
            <p:cNvPr id="75" name="Group 67"/>
            <p:cNvGrpSpPr>
              <a:grpSpLocks/>
            </p:cNvGrpSpPr>
            <p:nvPr/>
          </p:nvGrpSpPr>
          <p:grpSpPr bwMode="auto">
            <a:xfrm>
              <a:off x="2133600" y="5181600"/>
              <a:ext cx="304800" cy="228600"/>
              <a:chOff x="1524000" y="5638800"/>
              <a:chExt cx="304800" cy="228600"/>
            </a:xfrm>
          </p:grpSpPr>
          <p:sp>
            <p:nvSpPr>
              <p:cNvPr id="79" name="Oval 68"/>
              <p:cNvSpPr>
                <a:spLocks noChangeArrowheads="1"/>
              </p:cNvSpPr>
              <p:nvPr/>
            </p:nvSpPr>
            <p:spPr bwMode="auto">
              <a:xfrm>
                <a:off x="15240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80" name="Oval 69"/>
              <p:cNvSpPr>
                <a:spLocks noChangeArrowheads="1"/>
              </p:cNvSpPr>
              <p:nvPr/>
            </p:nvSpPr>
            <p:spPr bwMode="auto">
              <a:xfrm>
                <a:off x="16002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76" name="Group 70"/>
            <p:cNvGrpSpPr>
              <a:grpSpLocks/>
            </p:cNvGrpSpPr>
            <p:nvPr/>
          </p:nvGrpSpPr>
          <p:grpSpPr bwMode="auto">
            <a:xfrm>
              <a:off x="2133600" y="5257800"/>
              <a:ext cx="304800" cy="228600"/>
              <a:chOff x="1524000" y="5638800"/>
              <a:chExt cx="304800" cy="228600"/>
            </a:xfrm>
          </p:grpSpPr>
          <p:sp>
            <p:nvSpPr>
              <p:cNvPr id="77" name="Oval 71"/>
              <p:cNvSpPr>
                <a:spLocks noChangeArrowheads="1"/>
              </p:cNvSpPr>
              <p:nvPr/>
            </p:nvSpPr>
            <p:spPr bwMode="auto">
              <a:xfrm>
                <a:off x="15240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78" name="Oval 72"/>
              <p:cNvSpPr>
                <a:spLocks noChangeArrowheads="1"/>
              </p:cNvSpPr>
              <p:nvPr/>
            </p:nvSpPr>
            <p:spPr bwMode="auto">
              <a:xfrm>
                <a:off x="16002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</p:grpSp>
      <p:grpSp>
        <p:nvGrpSpPr>
          <p:cNvPr id="81" name="Group 83"/>
          <p:cNvGrpSpPr>
            <a:grpSpLocks/>
          </p:cNvGrpSpPr>
          <p:nvPr/>
        </p:nvGrpSpPr>
        <p:grpSpPr bwMode="auto">
          <a:xfrm>
            <a:off x="5715000" y="5257800"/>
            <a:ext cx="304800" cy="381000"/>
            <a:chOff x="2971800" y="5562600"/>
            <a:chExt cx="304800" cy="381000"/>
          </a:xfrm>
        </p:grpSpPr>
        <p:grpSp>
          <p:nvGrpSpPr>
            <p:cNvPr id="82" name="Group 73"/>
            <p:cNvGrpSpPr>
              <a:grpSpLocks/>
            </p:cNvGrpSpPr>
            <p:nvPr/>
          </p:nvGrpSpPr>
          <p:grpSpPr bwMode="auto">
            <a:xfrm>
              <a:off x="2971800" y="5562600"/>
              <a:ext cx="304800" cy="228600"/>
              <a:chOff x="1524000" y="5638800"/>
              <a:chExt cx="304800" cy="228600"/>
            </a:xfrm>
          </p:grpSpPr>
          <p:sp>
            <p:nvSpPr>
              <p:cNvPr id="100" name="Oval 74"/>
              <p:cNvSpPr>
                <a:spLocks noChangeArrowheads="1"/>
              </p:cNvSpPr>
              <p:nvPr/>
            </p:nvSpPr>
            <p:spPr bwMode="auto">
              <a:xfrm>
                <a:off x="15240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101" name="Oval 75"/>
              <p:cNvSpPr>
                <a:spLocks noChangeArrowheads="1"/>
              </p:cNvSpPr>
              <p:nvPr/>
            </p:nvSpPr>
            <p:spPr bwMode="auto">
              <a:xfrm>
                <a:off x="16002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83" name="Group 76"/>
            <p:cNvGrpSpPr>
              <a:grpSpLocks/>
            </p:cNvGrpSpPr>
            <p:nvPr/>
          </p:nvGrpSpPr>
          <p:grpSpPr bwMode="auto">
            <a:xfrm>
              <a:off x="2971800" y="5638800"/>
              <a:ext cx="304800" cy="228600"/>
              <a:chOff x="1524000" y="5638800"/>
              <a:chExt cx="304800" cy="228600"/>
            </a:xfrm>
          </p:grpSpPr>
          <p:sp>
            <p:nvSpPr>
              <p:cNvPr id="98" name="Oval 77"/>
              <p:cNvSpPr>
                <a:spLocks noChangeArrowheads="1"/>
              </p:cNvSpPr>
              <p:nvPr/>
            </p:nvSpPr>
            <p:spPr bwMode="auto">
              <a:xfrm>
                <a:off x="15240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99" name="Oval 78"/>
              <p:cNvSpPr>
                <a:spLocks noChangeArrowheads="1"/>
              </p:cNvSpPr>
              <p:nvPr/>
            </p:nvSpPr>
            <p:spPr bwMode="auto">
              <a:xfrm>
                <a:off x="16002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84" name="Group 79"/>
            <p:cNvGrpSpPr>
              <a:grpSpLocks/>
            </p:cNvGrpSpPr>
            <p:nvPr/>
          </p:nvGrpSpPr>
          <p:grpSpPr bwMode="auto">
            <a:xfrm>
              <a:off x="2971800" y="5715000"/>
              <a:ext cx="304800" cy="228600"/>
              <a:chOff x="1524000" y="5638800"/>
              <a:chExt cx="304800" cy="228600"/>
            </a:xfrm>
          </p:grpSpPr>
          <p:sp>
            <p:nvSpPr>
              <p:cNvPr id="85" name="Oval 80"/>
              <p:cNvSpPr>
                <a:spLocks noChangeArrowheads="1"/>
              </p:cNvSpPr>
              <p:nvPr/>
            </p:nvSpPr>
            <p:spPr bwMode="auto">
              <a:xfrm>
                <a:off x="15240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86" name="Oval 81"/>
              <p:cNvSpPr>
                <a:spLocks noChangeArrowheads="1"/>
              </p:cNvSpPr>
              <p:nvPr/>
            </p:nvSpPr>
            <p:spPr bwMode="auto">
              <a:xfrm>
                <a:off x="16002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</p:grpSp>
      <p:grpSp>
        <p:nvGrpSpPr>
          <p:cNvPr id="102" name="Group 82"/>
          <p:cNvGrpSpPr>
            <a:grpSpLocks/>
          </p:cNvGrpSpPr>
          <p:nvPr/>
        </p:nvGrpSpPr>
        <p:grpSpPr bwMode="auto">
          <a:xfrm>
            <a:off x="6248400" y="3048000"/>
            <a:ext cx="304800" cy="304800"/>
            <a:chOff x="2133600" y="5181600"/>
            <a:chExt cx="304800" cy="304800"/>
          </a:xfrm>
        </p:grpSpPr>
        <p:grpSp>
          <p:nvGrpSpPr>
            <p:cNvPr id="103" name="Group 67"/>
            <p:cNvGrpSpPr>
              <a:grpSpLocks/>
            </p:cNvGrpSpPr>
            <p:nvPr/>
          </p:nvGrpSpPr>
          <p:grpSpPr bwMode="auto">
            <a:xfrm>
              <a:off x="2133600" y="5181600"/>
              <a:ext cx="304800" cy="228600"/>
              <a:chOff x="1524000" y="5638800"/>
              <a:chExt cx="304800" cy="228600"/>
            </a:xfrm>
          </p:grpSpPr>
          <p:sp>
            <p:nvSpPr>
              <p:cNvPr id="107" name="Oval 68"/>
              <p:cNvSpPr>
                <a:spLocks noChangeArrowheads="1"/>
              </p:cNvSpPr>
              <p:nvPr/>
            </p:nvSpPr>
            <p:spPr bwMode="auto">
              <a:xfrm>
                <a:off x="15240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108" name="Oval 69"/>
              <p:cNvSpPr>
                <a:spLocks noChangeArrowheads="1"/>
              </p:cNvSpPr>
              <p:nvPr/>
            </p:nvSpPr>
            <p:spPr bwMode="auto">
              <a:xfrm>
                <a:off x="16002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104" name="Group 70"/>
            <p:cNvGrpSpPr>
              <a:grpSpLocks/>
            </p:cNvGrpSpPr>
            <p:nvPr/>
          </p:nvGrpSpPr>
          <p:grpSpPr bwMode="auto">
            <a:xfrm>
              <a:off x="2133600" y="5257800"/>
              <a:ext cx="304800" cy="228600"/>
              <a:chOff x="1524000" y="5638800"/>
              <a:chExt cx="304800" cy="228600"/>
            </a:xfrm>
          </p:grpSpPr>
          <p:sp>
            <p:nvSpPr>
              <p:cNvPr id="105" name="Oval 71"/>
              <p:cNvSpPr>
                <a:spLocks noChangeArrowheads="1"/>
              </p:cNvSpPr>
              <p:nvPr/>
            </p:nvSpPr>
            <p:spPr bwMode="auto">
              <a:xfrm>
                <a:off x="15240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106" name="Oval 72"/>
              <p:cNvSpPr>
                <a:spLocks noChangeArrowheads="1"/>
              </p:cNvSpPr>
              <p:nvPr/>
            </p:nvSpPr>
            <p:spPr bwMode="auto">
              <a:xfrm>
                <a:off x="16002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</p:grpSp>
      <p:grpSp>
        <p:nvGrpSpPr>
          <p:cNvPr id="109" name="Group 66"/>
          <p:cNvGrpSpPr>
            <a:grpSpLocks/>
          </p:cNvGrpSpPr>
          <p:nvPr/>
        </p:nvGrpSpPr>
        <p:grpSpPr bwMode="auto">
          <a:xfrm>
            <a:off x="5181600" y="3048000"/>
            <a:ext cx="304800" cy="228600"/>
            <a:chOff x="1524000" y="5638800"/>
            <a:chExt cx="304800" cy="228600"/>
          </a:xfrm>
        </p:grpSpPr>
        <p:sp>
          <p:nvSpPr>
            <p:cNvPr id="110" name="Oval 33"/>
            <p:cNvSpPr>
              <a:spLocks noChangeArrowheads="1"/>
            </p:cNvSpPr>
            <p:nvPr/>
          </p:nvSpPr>
          <p:spPr bwMode="auto">
            <a:xfrm>
              <a:off x="1524000" y="5638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111" name="Oval 65"/>
            <p:cNvSpPr>
              <a:spLocks noChangeArrowheads="1"/>
            </p:cNvSpPr>
            <p:nvPr/>
          </p:nvSpPr>
          <p:spPr bwMode="auto">
            <a:xfrm>
              <a:off x="1600200" y="5638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HUA@EEMIMCNFUVWXY5MJ" val="3714"/>
</p:tagLst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0066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8AA"/>
      </a:accent5>
      <a:accent6>
        <a:srgbClr val="2D2D8A"/>
      </a:accent6>
      <a:hlink>
        <a:srgbClr val="0000FF"/>
      </a:hlink>
      <a:folHlink>
        <a:srgbClr val="6633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0066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2D2D8A"/>
        </a:accent6>
        <a:hlink>
          <a:srgbClr val="0000FF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alpha val="78999"/>
              </a:schemeClr>
            </a:gs>
            <a:gs pos="50000">
              <a:srgbClr val="FFFFFF">
                <a:alpha val="50999"/>
              </a:srgbClr>
            </a:gs>
            <a:gs pos="100000">
              <a:schemeClr val="accent1">
                <a:alpha val="78999"/>
              </a:schemeClr>
            </a:gs>
          </a:gsLst>
          <a:lin ang="189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alpha val="78999"/>
              </a:schemeClr>
            </a:gs>
            <a:gs pos="50000">
              <a:srgbClr val="FFFFFF">
                <a:alpha val="50999"/>
              </a:srgbClr>
            </a:gs>
            <a:gs pos="100000">
              <a:schemeClr val="accent1">
                <a:alpha val="78999"/>
              </a:schemeClr>
            </a:gs>
          </a:gsLst>
          <a:lin ang="189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13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0066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8AA"/>
      </a:accent5>
      <a:accent6>
        <a:srgbClr val="2D2D8A"/>
      </a:accent6>
      <a:hlink>
        <a:srgbClr val="0000FF"/>
      </a:hlink>
      <a:folHlink>
        <a:srgbClr val="6633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i="0" dirty="0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0066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2D2D8A"/>
        </a:accent6>
        <a:hlink>
          <a:srgbClr val="0000FF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21255</TotalTime>
  <Words>721</Words>
  <Application>Microsoft Office PowerPoint</Application>
  <PresentationFormat>On-screen Show (4:3)</PresentationFormat>
  <Paragraphs>163</Paragraphs>
  <Slides>26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Default Design</vt:lpstr>
      <vt:lpstr>1_Default Design</vt:lpstr>
      <vt:lpstr>4_Default Design</vt:lpstr>
      <vt:lpstr>Office Theme</vt:lpstr>
      <vt:lpstr>Digital Signal Processing  with Biomolecular Reactions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</vt:lpstr>
      <vt:lpstr>Technology Mapping: DNA Strand Displacement</vt:lpstr>
      <vt:lpstr>Technology Mapping: DNA Strand Displacement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 Engineers Doing Biology</dc:title>
  <dc:creator>Marc Riedel</dc:creator>
  <cp:lastModifiedBy>Marc Riedel</cp:lastModifiedBy>
  <cp:revision>704</cp:revision>
  <dcterms:created xsi:type="dcterms:W3CDTF">2007-11-18T20:43:42Z</dcterms:created>
  <dcterms:modified xsi:type="dcterms:W3CDTF">2011-07-10T04:30:09Z</dcterms:modified>
</cp:coreProperties>
</file>